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8" r:id="rId3"/>
    <p:sldId id="269" r:id="rId4"/>
    <p:sldId id="270" r:id="rId5"/>
    <p:sldId id="320" r:id="rId6"/>
    <p:sldId id="271" r:id="rId7"/>
    <p:sldId id="272" r:id="rId8"/>
    <p:sldId id="273" r:id="rId9"/>
    <p:sldId id="321" r:id="rId10"/>
    <p:sldId id="322" r:id="rId11"/>
    <p:sldId id="323" r:id="rId12"/>
    <p:sldId id="282" r:id="rId13"/>
    <p:sldId id="283" r:id="rId14"/>
    <p:sldId id="324" r:id="rId15"/>
    <p:sldId id="348" r:id="rId16"/>
    <p:sldId id="326" r:id="rId17"/>
    <p:sldId id="327" r:id="rId18"/>
    <p:sldId id="328" r:id="rId19"/>
    <p:sldId id="325" r:id="rId20"/>
    <p:sldId id="306" r:id="rId21"/>
    <p:sldId id="329" r:id="rId22"/>
    <p:sldId id="330" r:id="rId23"/>
    <p:sldId id="309" r:id="rId24"/>
    <p:sldId id="310" r:id="rId25"/>
    <p:sldId id="332" r:id="rId26"/>
    <p:sldId id="334" r:id="rId27"/>
    <p:sldId id="331" r:id="rId28"/>
    <p:sldId id="335" r:id="rId29"/>
    <p:sldId id="336" r:id="rId30"/>
    <p:sldId id="294" r:id="rId31"/>
    <p:sldId id="295" r:id="rId32"/>
    <p:sldId id="338" r:id="rId33"/>
    <p:sldId id="339" r:id="rId34"/>
    <p:sldId id="340" r:id="rId35"/>
    <p:sldId id="341" r:id="rId36"/>
    <p:sldId id="297" r:id="rId37"/>
    <p:sldId id="347" r:id="rId38"/>
    <p:sldId id="298" r:id="rId39"/>
    <p:sldId id="342" r:id="rId40"/>
    <p:sldId id="305" r:id="rId41"/>
    <p:sldId id="344" r:id="rId42"/>
    <p:sldId id="345" r:id="rId43"/>
    <p:sldId id="346" r:id="rId44"/>
    <p:sldId id="34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1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9F59CC-707F-49BF-800F-948175AE516B}" type="datetimeFigureOut">
              <a:rPr lang="en-US" smtClean="0"/>
              <a:pPr/>
              <a:t>04-Apr-11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4D9168-D830-4439-A61E-E0B0553A26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Mendel rivers</a:t>
            </a:r>
            <a:endParaRPr lang="en-US" dirty="0"/>
          </a:p>
        </p:txBody>
      </p:sp>
      <p:sp>
        <p:nvSpPr>
          <p:cNvPr id="4" name="Slide Number Placeholder 3"/>
          <p:cNvSpPr>
            <a:spLocks noGrp="1"/>
          </p:cNvSpPr>
          <p:nvPr>
            <p:ph type="sldNum" sz="quarter" idx="10"/>
          </p:nvPr>
        </p:nvSpPr>
        <p:spPr/>
        <p:txBody>
          <a:bodyPr/>
          <a:lstStyle/>
          <a:p>
            <a:fld id="{42127C90-6D84-486F-8150-E5ACDA1F509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04-Apr-11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04-Apr-11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6C8D3C-C888-4594-A3A0-AE021CEB7765}" type="datetimeFigureOut">
              <a:rPr lang="en-US" smtClean="0"/>
              <a:pPr/>
              <a:t>04-Apr-11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6C8D3C-C888-4594-A3A0-AE021CEB7765}" type="datetimeFigureOut">
              <a:rPr lang="en-US" smtClean="0"/>
              <a:pPr/>
              <a:t>04-Apr-11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6C8D3C-C888-4594-A3A0-AE021CEB7765}" type="datetimeFigureOut">
              <a:rPr lang="en-US" smtClean="0"/>
              <a:pPr/>
              <a:t>04-Apr-11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6C8D3C-C888-4594-A3A0-AE021CEB7765}" type="datetimeFigureOut">
              <a:rPr lang="en-US" smtClean="0"/>
              <a:pPr/>
              <a:t>04-Apr-11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6C8D3C-C888-4594-A3A0-AE021CEB7765}" type="datetimeFigureOut">
              <a:rPr lang="en-US" smtClean="0"/>
              <a:pPr/>
              <a:t>04-Apr-11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pPr/>
              <a:t>04-Apr-11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pPr/>
              <a:t>04-Apr-11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04-Apr-11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04-Apr-11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6C8D3C-C888-4594-A3A0-AE021CEB7765}" type="datetimeFigureOut">
              <a:rPr lang="en-US" smtClean="0"/>
              <a:pPr/>
              <a:t>04-Apr-11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3A71B-367F-42FF-B8DC-C35B883B4E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avalon.law.yale.edu/18th_century/usconst.asp"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avalon.law.yale.edu/20th_century/usmu003.asp" TargetMode="External"/><Relationship Id="rId4" Type="http://schemas.openxmlformats.org/officeDocument/2006/relationships/hyperlink" Target="http://avalon.law.yale.edu/20th_century/unchart.as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6463308"/>
          </a:xfrm>
          <a:prstGeom prst="rect">
            <a:avLst/>
          </a:prstGeom>
          <a:noFill/>
        </p:spPr>
        <p:txBody>
          <a:bodyPr wrap="square" rtlCol="0">
            <a:spAutoFit/>
          </a:bodyPr>
          <a:lstStyle/>
          <a:p>
            <a:r>
              <a:rPr lang="en-US" b="1" dirty="0"/>
              <a:t>2. Joint Resolution of Congress H.J. RES 1145 August 7, </a:t>
            </a:r>
            <a:r>
              <a:rPr lang="en-US" b="1" dirty="0" smtClean="0"/>
              <a:t>1964</a:t>
            </a:r>
          </a:p>
          <a:p>
            <a:endParaRPr lang="en-US" dirty="0"/>
          </a:p>
          <a:p>
            <a:r>
              <a:rPr lang="en-US" b="1" i="1" dirty="0"/>
              <a:t>Resolved</a:t>
            </a:r>
            <a:r>
              <a:rPr lang="en-US" dirty="0"/>
              <a:t> by the Senate and House of Representatives of the United States of America in Congress assembled</a:t>
            </a:r>
            <a:r>
              <a:rPr lang="en-US" dirty="0" smtClean="0"/>
              <a:t>,</a:t>
            </a:r>
          </a:p>
          <a:p>
            <a:endParaRPr lang="en-US" dirty="0"/>
          </a:p>
          <a:p>
            <a:r>
              <a:rPr lang="en-US" dirty="0"/>
              <a:t>That the Congress approves and supports the determination of the President, as Commander in Chief, </a:t>
            </a:r>
            <a:r>
              <a:rPr lang="en-US" b="1" dirty="0">
                <a:solidFill>
                  <a:srgbClr val="FF0000"/>
                </a:solidFill>
              </a:rPr>
              <a:t>to take all necessary measures</a:t>
            </a:r>
            <a:r>
              <a:rPr lang="en-US" dirty="0"/>
              <a:t> to repel any armed attack against the forces of the United States and to prevent further aggression</a:t>
            </a:r>
            <a:r>
              <a:rPr lang="en-US" dirty="0" smtClean="0"/>
              <a:t>.</a:t>
            </a:r>
          </a:p>
          <a:p>
            <a:endParaRPr lang="en-US" dirty="0"/>
          </a:p>
          <a:p>
            <a:r>
              <a:rPr lang="en-US" dirty="0"/>
              <a:t>Section 2. The United States regards as vital to its national interest and to world peace the maintenance of international peace and security in southeast Asia. Consonant with the </a:t>
            </a:r>
            <a:r>
              <a:rPr lang="en-US" dirty="0">
                <a:hlinkClick r:id="rId3"/>
              </a:rPr>
              <a:t>Constitution of the United States</a:t>
            </a:r>
            <a:r>
              <a:rPr lang="en-US" dirty="0"/>
              <a:t> and the </a:t>
            </a:r>
            <a:r>
              <a:rPr lang="en-US" dirty="0">
                <a:hlinkClick r:id="rId4"/>
              </a:rPr>
              <a:t>Charter of the United Nations</a:t>
            </a:r>
            <a:r>
              <a:rPr lang="en-US" dirty="0"/>
              <a:t> and in accordance with its obligations under the </a:t>
            </a:r>
            <a:r>
              <a:rPr lang="en-US" dirty="0">
                <a:hlinkClick r:id="rId5"/>
              </a:rPr>
              <a:t>Southeast Asia Collective Defense Treaty</a:t>
            </a:r>
            <a:r>
              <a:rPr lang="en-US" dirty="0"/>
              <a:t>, the United States is, therefore, </a:t>
            </a:r>
            <a:r>
              <a:rPr lang="en-US" b="1" dirty="0">
                <a:solidFill>
                  <a:srgbClr val="FF0000"/>
                </a:solidFill>
              </a:rPr>
              <a:t>prepared, as the President determines, to take all necessary steps, including the use of armed force, to assist any member or protocol state of the </a:t>
            </a:r>
            <a:r>
              <a:rPr lang="en-US" b="1" dirty="0">
                <a:solidFill>
                  <a:srgbClr val="FF0000"/>
                </a:solidFill>
                <a:hlinkClick r:id="rId5"/>
              </a:rPr>
              <a:t>Southeast Asia Collective Defense Treaty</a:t>
            </a:r>
            <a:r>
              <a:rPr lang="en-US" b="1" dirty="0">
                <a:solidFill>
                  <a:srgbClr val="FF0000"/>
                </a:solidFill>
              </a:rPr>
              <a:t> requesting assistance in defense of its freedom</a:t>
            </a:r>
            <a:r>
              <a:rPr lang="en-US" dirty="0" smtClean="0"/>
              <a:t>.</a:t>
            </a:r>
          </a:p>
          <a:p>
            <a:endParaRPr lang="en-US" dirty="0"/>
          </a:p>
          <a:p>
            <a:r>
              <a:rPr lang="en-US" dirty="0"/>
              <a:t>Section 3. This resolution shall expire when the President shall determine that the peace and security of the area is reasonably assured by international conditions created by action of the United Nations or otherwise, except that it may be terminated earlier by concurrent resolution of the Congress.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1905000" y="0"/>
            <a:ext cx="533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57738" y="457200"/>
            <a:ext cx="9226239" cy="5562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6247864"/>
          </a:xfrm>
          <a:prstGeom prst="rect">
            <a:avLst/>
          </a:prstGeom>
          <a:noFill/>
        </p:spPr>
        <p:txBody>
          <a:bodyPr wrap="square" rtlCol="0">
            <a:spAutoFit/>
          </a:bodyPr>
          <a:lstStyle/>
          <a:p>
            <a:r>
              <a:rPr lang="en-US" b="1" cap="small" dirty="0" smtClean="0"/>
              <a:t>        </a:t>
            </a:r>
            <a:r>
              <a:rPr lang="en-US" sz="2000" b="1" cap="small" dirty="0" smtClean="0"/>
              <a:t>President </a:t>
            </a:r>
            <a:r>
              <a:rPr lang="en-US" sz="2000" b="1" cap="small" dirty="0"/>
              <a:t>Johnson:</a:t>
            </a:r>
            <a:r>
              <a:rPr lang="en-US" sz="2000" dirty="0"/>
              <a:t> That was a good vote you had today.</a:t>
            </a:r>
          </a:p>
          <a:p>
            <a:r>
              <a:rPr lang="en-US" sz="2000" b="1" cap="small" dirty="0" smtClean="0"/>
              <a:t>        Speaker </a:t>
            </a:r>
            <a:r>
              <a:rPr lang="en-US" sz="2000" b="1" cap="small" dirty="0"/>
              <a:t>McCormack:</a:t>
            </a:r>
            <a:r>
              <a:rPr lang="en-US" sz="2000" dirty="0"/>
              <a:t> Yes, it was very good. 414 to nothing; one present. What’d the Senate do?</a:t>
            </a:r>
          </a:p>
          <a:p>
            <a:r>
              <a:rPr lang="en-US" sz="2000" b="1" cap="small" dirty="0" smtClean="0"/>
              <a:t>          President </a:t>
            </a:r>
            <a:r>
              <a:rPr lang="en-US" sz="2000" b="1" cap="small" dirty="0"/>
              <a:t>Johnson:</a:t>
            </a:r>
            <a:r>
              <a:rPr lang="en-US" sz="2000" dirty="0"/>
              <a:t> 88 to 2. Morse and </a:t>
            </a:r>
            <a:r>
              <a:rPr lang="en-US" sz="2000" dirty="0" err="1"/>
              <a:t>Gruening</a:t>
            </a:r>
            <a:r>
              <a:rPr lang="en-US" sz="2000" dirty="0"/>
              <a:t>.</a:t>
            </a:r>
          </a:p>
          <a:p>
            <a:r>
              <a:rPr lang="en-US" sz="2000" b="1" cap="small" dirty="0" smtClean="0"/>
              <a:t>          McCormack</a:t>
            </a:r>
            <a:r>
              <a:rPr lang="en-US" sz="2000" b="1" cap="small" dirty="0"/>
              <a:t>:</a:t>
            </a:r>
            <a:r>
              <a:rPr lang="en-US" sz="2000" dirty="0"/>
              <a:t> I don’t understand </a:t>
            </a:r>
            <a:r>
              <a:rPr lang="en-US" sz="2000" dirty="0" err="1"/>
              <a:t>Gruening</a:t>
            </a:r>
            <a:r>
              <a:rPr lang="en-US" sz="2000" dirty="0"/>
              <a:t>.</a:t>
            </a:r>
          </a:p>
          <a:p>
            <a:r>
              <a:rPr lang="en-US" sz="2000" b="1" cap="small" dirty="0" smtClean="0"/>
              <a:t>          President </a:t>
            </a:r>
            <a:r>
              <a:rPr lang="en-US" sz="2000" b="1" cap="small" dirty="0"/>
              <a:t>Johnson:</a:t>
            </a:r>
            <a:r>
              <a:rPr lang="en-US" sz="2000" dirty="0"/>
              <a:t> Oh, he’s no good. He’s worse than Morse. He’s just no good. I’ve spent millions on him up in Alaska [in reconstruction funds after the March 1964 Alaska earthquake]. He’s just no good.</a:t>
            </a:r>
          </a:p>
          <a:p>
            <a:r>
              <a:rPr lang="en-US" sz="2000" dirty="0" smtClean="0"/>
              <a:t>         And </a:t>
            </a:r>
            <a:r>
              <a:rPr lang="en-US" sz="2000" dirty="0"/>
              <a:t>Morse is just as undependable and erratic as he can be.</a:t>
            </a:r>
          </a:p>
          <a:p>
            <a:r>
              <a:rPr lang="en-US" sz="2000" b="1" cap="small" dirty="0" smtClean="0"/>
              <a:t>         McCormack</a:t>
            </a:r>
            <a:r>
              <a:rPr lang="en-US" sz="2000" b="1" cap="small" dirty="0"/>
              <a:t>:</a:t>
            </a:r>
            <a:r>
              <a:rPr lang="en-US" sz="2000" dirty="0"/>
              <a:t> I know that. But I can’t understand the other fellow.</a:t>
            </a:r>
          </a:p>
          <a:p>
            <a:r>
              <a:rPr lang="en-US" sz="2000" b="1" cap="small" dirty="0" smtClean="0"/>
              <a:t>         President </a:t>
            </a:r>
            <a:r>
              <a:rPr lang="en-US" sz="2000" b="1" cap="small" dirty="0"/>
              <a:t>Johnson:</a:t>
            </a:r>
            <a:r>
              <a:rPr lang="en-US" sz="2000" dirty="0"/>
              <a:t> Say, I wanted to point out this little </a:t>
            </a:r>
            <a:r>
              <a:rPr lang="en-US" sz="2000" dirty="0" err="1"/>
              <a:t>shitass</a:t>
            </a:r>
            <a:r>
              <a:rPr lang="en-US" sz="2000" dirty="0"/>
              <a:t> [Ed] Foreman today got up and said that we [Johnson] acted impulsively by announcing that we had an answer on the way [to the Tonkin Gulf incidents] before the planes dropped their bombs.</a:t>
            </a:r>
          </a:p>
          <a:p>
            <a:r>
              <a:rPr lang="en-US" sz="2000" dirty="0"/>
              <a:t>[</a:t>
            </a:r>
            <a:r>
              <a:rPr lang="en-US" sz="2000" i="1" dirty="0"/>
              <a:t>Break</a:t>
            </a:r>
            <a:r>
              <a:rPr lang="en-US" sz="2000" dirty="0"/>
              <a:t>.]</a:t>
            </a:r>
          </a:p>
          <a:p>
            <a:r>
              <a:rPr lang="en-US" sz="2000" b="1" cap="small" dirty="0" smtClean="0"/>
              <a:t>           President </a:t>
            </a:r>
            <a:r>
              <a:rPr lang="en-US" sz="2000" b="1" cap="small" dirty="0"/>
              <a:t>Johnson:</a:t>
            </a:r>
            <a:r>
              <a:rPr lang="en-US" sz="2000" dirty="0"/>
              <a:t> It’s just a pure lie, and smokescreen.</a:t>
            </a:r>
          </a:p>
          <a:p>
            <a:r>
              <a:rPr lang="en-US" sz="2000" b="1" cap="small" dirty="0" smtClean="0"/>
              <a:t>            McCormack</a:t>
            </a:r>
            <a:r>
              <a:rPr lang="en-US" sz="2000" b="1" cap="small" dirty="0"/>
              <a:t>:</a:t>
            </a:r>
            <a:r>
              <a:rPr lang="en-US" sz="2000" dirty="0"/>
              <a:t> But he was booed two or three times. Tremendous booing on the Democratic side. He was—everybody knew he was just cheap and mean and contemptible. Well, you know what he is.</a:t>
            </a:r>
          </a:p>
          <a:p>
            <a:r>
              <a:rPr lang="en-US" sz="2000" b="1" cap="small" dirty="0" smtClean="0"/>
              <a:t>          President </a:t>
            </a:r>
            <a:r>
              <a:rPr lang="en-US" sz="2000" b="1" cap="small" dirty="0"/>
              <a:t>Johnson:</a:t>
            </a:r>
            <a:r>
              <a:rPr lang="en-US" sz="2000" dirty="0"/>
              <a:t> Yeah. Yeah, he’s no good</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smu.edu/dsimon/viet/Change1.gif"/>
          <p:cNvPicPr>
            <a:picLocks noChangeAspect="1" noChangeArrowheads="1"/>
          </p:cNvPicPr>
          <p:nvPr/>
        </p:nvPicPr>
        <p:blipFill>
          <a:blip r:embed="rId3" cstate="print"/>
          <a:srcRect/>
          <a:stretch>
            <a:fillRect/>
          </a:stretch>
        </p:blipFill>
        <p:spPr bwMode="auto">
          <a:xfrm>
            <a:off x="-42932" y="96574"/>
            <a:ext cx="8882132" cy="607562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faculty.smu.edu/dsimon/viet/Change2.gif"/>
          <p:cNvPicPr>
            <a:picLocks noChangeAspect="1" noChangeArrowheads="1"/>
          </p:cNvPicPr>
          <p:nvPr/>
        </p:nvPicPr>
        <p:blipFill>
          <a:blip r:embed="rId3" cstate="print"/>
          <a:srcRect/>
          <a:stretch>
            <a:fillRect/>
          </a:stretch>
        </p:blipFill>
        <p:spPr bwMode="auto">
          <a:xfrm>
            <a:off x="109468" y="297128"/>
            <a:ext cx="9034532" cy="617987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77200" cy="6432530"/>
          </a:xfrm>
          <a:prstGeom prst="rect">
            <a:avLst/>
          </a:prstGeom>
          <a:noFill/>
        </p:spPr>
        <p:txBody>
          <a:bodyPr wrap="square" rtlCol="0">
            <a:spAutoFit/>
          </a:bodyPr>
          <a:lstStyle/>
          <a:p>
            <a:pPr algn="ctr"/>
            <a:r>
              <a:rPr lang="en-US" b="1" dirty="0"/>
              <a:t>Special Message to the Congress Requesting Additional Appropriations for Military Needs in Viet-Nam</a:t>
            </a:r>
            <a:r>
              <a:rPr lang="en-US" dirty="0"/>
              <a:t/>
            </a:r>
            <a:br>
              <a:rPr lang="en-US" dirty="0"/>
            </a:br>
            <a:r>
              <a:rPr lang="en-US" i="1" dirty="0"/>
              <a:t>May 4, </a:t>
            </a:r>
            <a:r>
              <a:rPr lang="en-US" i="1" dirty="0" smtClean="0"/>
              <a:t>1965</a:t>
            </a:r>
          </a:p>
          <a:p>
            <a:endParaRPr lang="en-US" i="1" dirty="0"/>
          </a:p>
          <a:p>
            <a:r>
              <a:rPr lang="en-US" sz="2000" dirty="0"/>
              <a:t>This is not a routine appropriation. </a:t>
            </a:r>
            <a:r>
              <a:rPr lang="en-US" sz="2000" b="1" dirty="0">
                <a:solidFill>
                  <a:srgbClr val="FF0000"/>
                </a:solidFill>
              </a:rPr>
              <a:t>For each member of Congress who supports this request is also voting to persist in our effort to halt communist aggression in South Viet-Nam. </a:t>
            </a:r>
            <a:r>
              <a:rPr lang="en-US" sz="2000" dirty="0"/>
              <a:t>Each is saying that the Congress and the President stand united before the world in joint determination that the independence of South Viet-Nam shall be preserved and communist attack will not </a:t>
            </a:r>
            <a:r>
              <a:rPr lang="en-US" sz="2000" dirty="0" smtClean="0"/>
              <a:t>succeed . . .</a:t>
            </a:r>
            <a:endParaRPr lang="en-US" sz="2000" dirty="0"/>
          </a:p>
          <a:p>
            <a:r>
              <a:rPr lang="en-US" sz="2000" dirty="0"/>
              <a:t/>
            </a:r>
            <a:br>
              <a:rPr lang="en-US" sz="2000" dirty="0"/>
            </a:br>
            <a:r>
              <a:rPr lang="en-US" sz="2000" dirty="0" smtClean="0"/>
              <a:t>Less </a:t>
            </a:r>
            <a:r>
              <a:rPr lang="en-US" sz="2000" dirty="0"/>
              <a:t>than a year ago the Congress, by an almost unanimous vote, said that the United States was ready to take all necessary steps to meet its obligations under that Treaty</a:t>
            </a:r>
            <a:r>
              <a:rPr lang="en-US" sz="2000" dirty="0" smtClean="0"/>
              <a:t>.</a:t>
            </a:r>
          </a:p>
          <a:p>
            <a:endParaRPr lang="en-US" sz="2000" dirty="0"/>
          </a:p>
          <a:p>
            <a:r>
              <a:rPr lang="en-US" sz="2000" dirty="0"/>
              <a:t>That resolution of the Congress expressed support for the policies of the Administration to help the people of South Viet-Nam against attack--a policy established by two previous Presidents</a:t>
            </a:r>
            <a:r>
              <a:rPr lang="en-US" sz="2000" dirty="0" smtClean="0"/>
              <a:t>.</a:t>
            </a:r>
          </a:p>
          <a:p>
            <a:endParaRPr lang="en-US" sz="2000" dirty="0"/>
          </a:p>
          <a:p>
            <a:r>
              <a:rPr lang="en-US" sz="2000" dirty="0"/>
              <a:t>Thus we cannot, and will not, withdraw or be defeated. The stakes are too high, the commitment too deep, the lessons of history too plain</a:t>
            </a:r>
            <a:r>
              <a:rPr lang="en-US" sz="2000" dirty="0" smtClean="0"/>
              <a:t>.</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cgovern.jpg"/>
          <p:cNvPicPr>
            <a:picLocks noChangeAspect="1"/>
          </p:cNvPicPr>
          <p:nvPr/>
        </p:nvPicPr>
        <p:blipFill>
          <a:blip r:embed="rId3" cstate="print"/>
          <a:stretch>
            <a:fillRect/>
          </a:stretch>
        </p:blipFill>
        <p:spPr>
          <a:xfrm>
            <a:off x="1900053" y="6350"/>
            <a:ext cx="5338948" cy="68516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dneiwert.blogspot.com/uploaded_images/Frank%20Church-716921.jpg"/>
          <p:cNvPicPr>
            <a:picLocks noChangeAspect="1" noChangeArrowheads="1"/>
          </p:cNvPicPr>
          <p:nvPr/>
        </p:nvPicPr>
        <p:blipFill>
          <a:blip r:embed="rId3" cstate="print"/>
          <a:srcRect/>
          <a:stretch>
            <a:fillRect/>
          </a:stretch>
        </p:blipFill>
        <p:spPr bwMode="auto">
          <a:xfrm>
            <a:off x="1810415" y="0"/>
            <a:ext cx="5973866"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334941" y="51474"/>
            <a:ext cx="8123259" cy="657792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82000" cy="6247864"/>
          </a:xfrm>
          <a:prstGeom prst="rect">
            <a:avLst/>
          </a:prstGeom>
          <a:noFill/>
        </p:spPr>
        <p:txBody>
          <a:bodyPr wrap="square" rtlCol="0">
            <a:spAutoFit/>
          </a:bodyPr>
          <a:lstStyle/>
          <a:p>
            <a:r>
              <a:rPr lang="en-US" sz="2000" b="1" cap="small" dirty="0" smtClean="0"/>
              <a:t>                   President </a:t>
            </a:r>
            <a:r>
              <a:rPr lang="en-US" sz="2000" b="1" cap="small" dirty="0" smtClean="0"/>
              <a:t>Johnson:</a:t>
            </a:r>
            <a:r>
              <a:rPr lang="en-US" sz="2000" dirty="0" smtClean="0"/>
              <a:t> Everything we’ve done in the Pacific, we’ve done with the knowledge and the consent of the Senate. Most of it was done before I became President—was authorized.</a:t>
            </a:r>
          </a:p>
          <a:p>
            <a:r>
              <a:rPr lang="en-US" sz="2000" b="1" cap="small" dirty="0" smtClean="0"/>
              <a:t>                   Mike </a:t>
            </a:r>
            <a:r>
              <a:rPr lang="en-US" sz="2000" b="1" cap="small" dirty="0" err="1" smtClean="0"/>
              <a:t>Manatos</a:t>
            </a:r>
            <a:r>
              <a:rPr lang="en-US" sz="2000" b="1" cap="small" dirty="0" smtClean="0"/>
              <a:t>:</a:t>
            </a:r>
            <a:r>
              <a:rPr lang="en-US" sz="2000" dirty="0" smtClean="0"/>
              <a:t> Yeah.</a:t>
            </a:r>
          </a:p>
          <a:p>
            <a:r>
              <a:rPr lang="en-US" sz="2000" b="1" cap="small" dirty="0" smtClean="0"/>
              <a:t>                   President </a:t>
            </a:r>
            <a:r>
              <a:rPr lang="en-US" sz="2000" b="1" cap="small" dirty="0" smtClean="0"/>
              <a:t>Johnson:</a:t>
            </a:r>
            <a:r>
              <a:rPr lang="en-US" sz="2000" dirty="0" smtClean="0"/>
              <a:t> And we haven’t done anything that </a:t>
            </a:r>
            <a:r>
              <a:rPr lang="en-US" sz="2000" i="1" dirty="0" smtClean="0"/>
              <a:t>hasn’t </a:t>
            </a:r>
            <a:r>
              <a:rPr lang="en-US" sz="2000" dirty="0" smtClean="0"/>
              <a:t>been.</a:t>
            </a:r>
          </a:p>
          <a:p>
            <a:r>
              <a:rPr lang="en-US" sz="2000" dirty="0" smtClean="0"/>
              <a:t>	And when he [Fulbright] says that, “Well, you bombed the oil storage [in North Vietnam],” or “You put people in [to South Vietnam],” the very simple answer is: they said [in the Tonkin Gulf Resolution] “we approve </a:t>
            </a:r>
            <a:r>
              <a:rPr lang="en-US" sz="2000" i="1" dirty="0" smtClean="0"/>
              <a:t>by any means </a:t>
            </a:r>
            <a:r>
              <a:rPr lang="en-US" sz="2000" dirty="0" smtClean="0"/>
              <a:t>to deter an aggression.”</a:t>
            </a:r>
          </a:p>
          <a:p>
            <a:r>
              <a:rPr lang="en-US" sz="2000" b="1" cap="small" dirty="0" smtClean="0"/>
              <a:t>                   </a:t>
            </a:r>
            <a:r>
              <a:rPr lang="en-US" sz="2000" b="1" cap="small" dirty="0" err="1" smtClean="0"/>
              <a:t>Manatos</a:t>
            </a:r>
            <a:r>
              <a:rPr lang="en-US" sz="2000" b="1" cap="small" dirty="0" smtClean="0"/>
              <a:t>:</a:t>
            </a:r>
            <a:r>
              <a:rPr lang="en-US" sz="2000" dirty="0" smtClean="0"/>
              <a:t> Mm-hmm.</a:t>
            </a:r>
          </a:p>
          <a:p>
            <a:r>
              <a:rPr lang="en-US" sz="2000" b="1" cap="small" dirty="0" smtClean="0"/>
              <a:t>                   President </a:t>
            </a:r>
            <a:r>
              <a:rPr lang="en-US" sz="2000" b="1" cap="small" dirty="0" smtClean="0"/>
              <a:t>Johnson:</a:t>
            </a:r>
            <a:r>
              <a:rPr lang="en-US" sz="2000" dirty="0" smtClean="0"/>
              <a:t> “Any means he [the President] may select.”</a:t>
            </a:r>
          </a:p>
          <a:p>
            <a:r>
              <a:rPr lang="en-US" sz="2000" b="1" cap="small" dirty="0" smtClean="0"/>
              <a:t>                   </a:t>
            </a:r>
            <a:r>
              <a:rPr lang="en-US" sz="2000" b="1" cap="small" dirty="0" err="1" smtClean="0"/>
              <a:t>Manatos</a:t>
            </a:r>
            <a:r>
              <a:rPr lang="en-US" sz="2000" b="1" cap="small" dirty="0" smtClean="0"/>
              <a:t>:</a:t>
            </a:r>
            <a:r>
              <a:rPr lang="en-US" sz="2000" dirty="0" smtClean="0"/>
              <a:t> Right.</a:t>
            </a:r>
          </a:p>
          <a:p>
            <a:r>
              <a:rPr lang="en-US" sz="2000" b="1" cap="small" dirty="0" smtClean="0"/>
              <a:t>                   President </a:t>
            </a:r>
            <a:r>
              <a:rPr lang="en-US" sz="2000" b="1" cap="small" dirty="0" smtClean="0"/>
              <a:t>Johnson:</a:t>
            </a:r>
            <a:r>
              <a:rPr lang="en-US" sz="2000" dirty="0" smtClean="0"/>
              <a:t> Now, he ought to be listed those things, and you ought to say, “The President says that what he was talking about the other night about in this speech”—and you ought to see the record of that speech, a copy is obtained, so you can show it—“was authorized by all of these things, and that’s what he’s talking about doing.”</a:t>
            </a:r>
          </a:p>
          <a:p>
            <a:r>
              <a:rPr lang="en-US" sz="2000" b="1" cap="small" dirty="0" smtClean="0"/>
              <a:t>                     </a:t>
            </a:r>
            <a:r>
              <a:rPr lang="en-US" sz="2000" b="1" cap="small" dirty="0" err="1" smtClean="0"/>
              <a:t>Manatos</a:t>
            </a:r>
            <a:r>
              <a:rPr lang="en-US" sz="2000" b="1" cap="small" dirty="0" smtClean="0"/>
              <a:t>:</a:t>
            </a:r>
            <a:r>
              <a:rPr lang="en-US" sz="2000" dirty="0" smtClean="0"/>
              <a:t> Right.</a:t>
            </a:r>
          </a:p>
          <a:p>
            <a:r>
              <a:rPr lang="en-US" sz="2000" b="1" cap="small" dirty="0" smtClean="0"/>
              <a:t>                     President </a:t>
            </a:r>
            <a:r>
              <a:rPr lang="en-US" sz="2000" b="1" cap="small" dirty="0" smtClean="0"/>
              <a:t>Johnson:</a:t>
            </a:r>
            <a:r>
              <a:rPr lang="en-US" sz="2000" dirty="0" smtClean="0"/>
              <a:t> And Fulbright’s approved every one of ‘</a:t>
            </a:r>
            <a:r>
              <a:rPr lang="en-US" sz="2000" dirty="0" err="1" smtClean="0"/>
              <a:t>em</a:t>
            </a:r>
            <a:r>
              <a:rPr lang="en-US" sz="2000" dirty="0" smtClean="0"/>
              <a:t>, and either his speechwriter didn’t write it, or didn’t see [that</a:t>
            </a:r>
            <a:r>
              <a:rPr lang="en-US" sz="2000" dirty="0" smtClean="0"/>
              <a:t>].</a:t>
            </a:r>
            <a:endParaRPr lang="en-US"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2024776" y="-127854"/>
            <a:ext cx="5290424" cy="668105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7171194"/>
          </a:xfrm>
          <a:prstGeom prst="rect">
            <a:avLst/>
          </a:prstGeom>
          <a:noFill/>
        </p:spPr>
        <p:txBody>
          <a:bodyPr wrap="square" rtlCol="0">
            <a:spAutoFit/>
          </a:bodyPr>
          <a:lstStyle/>
          <a:p>
            <a:r>
              <a:rPr lang="en-US" sz="2000" b="1" cap="small" dirty="0" smtClean="0"/>
              <a:t>           President </a:t>
            </a:r>
            <a:r>
              <a:rPr lang="en-US" sz="2000" b="1" cap="small" dirty="0"/>
              <a:t>Johnson: </a:t>
            </a:r>
            <a:r>
              <a:rPr lang="en-US" sz="2000" dirty="0"/>
              <a:t> You want to know honestly how I feel?</a:t>
            </a:r>
          </a:p>
          <a:p>
            <a:r>
              <a:rPr lang="en-US" sz="2000" b="1" cap="small" dirty="0" smtClean="0"/>
              <a:t>           Jack </a:t>
            </a:r>
            <a:r>
              <a:rPr lang="en-US" sz="2000" b="1" cap="small" dirty="0"/>
              <a:t>Brooks</a:t>
            </a:r>
            <a:r>
              <a:rPr lang="en-US" sz="2000" b="1" dirty="0"/>
              <a:t>:</a:t>
            </a:r>
            <a:r>
              <a:rPr lang="en-US" sz="2000" dirty="0"/>
              <a:t> Yeah.</a:t>
            </a:r>
          </a:p>
          <a:p>
            <a:r>
              <a:rPr lang="en-US" sz="2000" b="1" cap="small" dirty="0" smtClean="0"/>
              <a:t>           President </a:t>
            </a:r>
            <a:r>
              <a:rPr lang="en-US" sz="2000" b="1" cap="small" dirty="0"/>
              <a:t>Johnson: </a:t>
            </a:r>
            <a:r>
              <a:rPr lang="en-US" sz="2000" dirty="0"/>
              <a:t> I’m really humiliated that I’m President, and I’ve got a friendly Speaker, and I’ve got a friendly Majority Leader, and I’ve got a friendly Albert Thomas, I’ve got a friendly Jack Brooks, and Otto </a:t>
            </a:r>
            <a:r>
              <a:rPr lang="en-US" sz="2000" dirty="0" err="1"/>
              <a:t>Passman</a:t>
            </a:r>
            <a:r>
              <a:rPr lang="en-US" sz="2000" dirty="0"/>
              <a:t> is king. I think that’s disgraceful in this country.</a:t>
            </a:r>
          </a:p>
          <a:p>
            <a:r>
              <a:rPr lang="en-US" sz="2000" dirty="0" smtClean="0"/>
              <a:t>         Because </a:t>
            </a:r>
            <a:r>
              <a:rPr lang="en-US" sz="2000" dirty="0"/>
              <a:t>I want to tell you when I see you the next time—confidentially—</a:t>
            </a:r>
          </a:p>
          <a:p>
            <a:r>
              <a:rPr lang="en-US" sz="2000" b="1" cap="small" dirty="0" smtClean="0"/>
              <a:t>         Brooks</a:t>
            </a:r>
            <a:r>
              <a:rPr lang="en-US" sz="2000" b="1" dirty="0"/>
              <a:t>:</a:t>
            </a:r>
            <a:r>
              <a:rPr lang="en-US" sz="2000" dirty="0"/>
              <a:t> Mm-hmm.</a:t>
            </a:r>
          </a:p>
          <a:p>
            <a:r>
              <a:rPr lang="en-US" sz="2000" b="1" cap="small" dirty="0" smtClean="0"/>
              <a:t>         President </a:t>
            </a:r>
            <a:r>
              <a:rPr lang="en-US" sz="2000" b="1" cap="small" dirty="0"/>
              <a:t>Johnson: </a:t>
            </a:r>
            <a:r>
              <a:rPr lang="en-US" sz="2000" dirty="0"/>
              <a:t> —what we’re looking at in the world. And it’s a hell of a lot worse than it was last year. And you’re giving us 3 billion [dollars] to deal with, and you gave Kennedy 3.9 [billion dollars].</a:t>
            </a:r>
          </a:p>
          <a:p>
            <a:r>
              <a:rPr lang="en-US" sz="2000" dirty="0" smtClean="0"/>
              <a:t>          And </a:t>
            </a:r>
            <a:r>
              <a:rPr lang="en-US" sz="2000" dirty="0"/>
              <a:t>I don’t think that’s fair, and I don’t think it’s right. I think it’s awful that a goddamned Cajun from the hills of Louisiana has got more power—</a:t>
            </a:r>
          </a:p>
          <a:p>
            <a:r>
              <a:rPr lang="en-US" sz="2000" b="1" cap="small" dirty="0" smtClean="0"/>
              <a:t>          Brooks</a:t>
            </a:r>
            <a:r>
              <a:rPr lang="en-US" sz="2000" b="1" dirty="0"/>
              <a:t>:</a:t>
            </a:r>
            <a:r>
              <a:rPr lang="en-US" sz="2000" dirty="0"/>
              <a:t> He’s no Frenchman, though!</a:t>
            </a:r>
          </a:p>
          <a:p>
            <a:r>
              <a:rPr lang="en-US" sz="2000" b="1" cap="small" dirty="0" smtClean="0"/>
              <a:t>          President </a:t>
            </a:r>
            <a:r>
              <a:rPr lang="en-US" sz="2000" b="1" cap="small" dirty="0"/>
              <a:t>Johnson: </a:t>
            </a:r>
            <a:r>
              <a:rPr lang="en-US" sz="2000" dirty="0"/>
              <a:t> —has got more power than all of us. I just think that’s awful.</a:t>
            </a:r>
          </a:p>
          <a:p>
            <a:r>
              <a:rPr lang="en-US" sz="2000" b="1" cap="small" dirty="0" smtClean="0"/>
              <a:t>          Brooks</a:t>
            </a:r>
            <a:r>
              <a:rPr lang="en-US" sz="2000" b="1" dirty="0"/>
              <a:t>:</a:t>
            </a:r>
            <a:r>
              <a:rPr lang="en-US" sz="2000" dirty="0"/>
              <a:t> Yes.</a:t>
            </a:r>
          </a:p>
          <a:p>
            <a:r>
              <a:rPr lang="en-US" sz="2000" b="1" cap="small" dirty="0" smtClean="0"/>
              <a:t>          President </a:t>
            </a:r>
            <a:r>
              <a:rPr lang="en-US" sz="2000" b="1" cap="small" dirty="0"/>
              <a:t>Johnson: </a:t>
            </a:r>
            <a:r>
              <a:rPr lang="en-US" sz="2000" dirty="0"/>
              <a:t> But that’s what you’ve got to do. And some day we’ll get our way, and if I ever walk up in the cold of night and a rattlesnake’s out there and about ready to get him, I </a:t>
            </a:r>
            <a:r>
              <a:rPr lang="en-US" sz="2000" dirty="0" err="1"/>
              <a:t>ain’t</a:t>
            </a:r>
            <a:r>
              <a:rPr lang="en-US" sz="2000" dirty="0"/>
              <a:t> going to pull him off—I’ll tell you that.</a:t>
            </a:r>
          </a:p>
          <a:p>
            <a:r>
              <a:rPr lang="en-US" sz="2000" b="1" cap="small" dirty="0" smtClean="0"/>
              <a:t>          </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696200" cy="5262979"/>
          </a:xfrm>
          <a:prstGeom prst="rect">
            <a:avLst/>
          </a:prstGeom>
          <a:noFill/>
        </p:spPr>
        <p:txBody>
          <a:bodyPr wrap="square" rtlCol="0">
            <a:spAutoFit/>
          </a:bodyPr>
          <a:lstStyle/>
          <a:p>
            <a:r>
              <a:rPr lang="en-US" sz="2000" b="1" cap="small" dirty="0" smtClean="0"/>
              <a:t>        Brooks</a:t>
            </a:r>
            <a:r>
              <a:rPr lang="en-US" sz="2000" b="1" dirty="0" smtClean="0"/>
              <a:t>:</a:t>
            </a:r>
            <a:r>
              <a:rPr lang="en-US" sz="2000" dirty="0" smtClean="0"/>
              <a:t> No, I understand. </a:t>
            </a:r>
          </a:p>
          <a:p>
            <a:r>
              <a:rPr lang="en-US" sz="2000" b="1" cap="small" dirty="0" smtClean="0"/>
              <a:t>        President Johnson: </a:t>
            </a:r>
            <a:r>
              <a:rPr lang="en-US" sz="2000" dirty="0" smtClean="0"/>
              <a:t> Now, you remember that.</a:t>
            </a:r>
          </a:p>
          <a:p>
            <a:r>
              <a:rPr lang="en-US" sz="2000" b="1" cap="small" dirty="0" smtClean="0"/>
              <a:t>        Brooks</a:t>
            </a:r>
            <a:r>
              <a:rPr lang="en-US" sz="2000" b="1" dirty="0" smtClean="0"/>
              <a:t>:</a:t>
            </a:r>
            <a:r>
              <a:rPr lang="en-US" sz="2000" dirty="0" smtClean="0"/>
              <a:t> I want </a:t>
            </a:r>
            <a:r>
              <a:rPr lang="en-US" sz="2000" i="1" dirty="0" smtClean="0"/>
              <a:t>you </a:t>
            </a:r>
            <a:r>
              <a:rPr lang="en-US" sz="2000" dirty="0" smtClean="0"/>
              <a:t>to remember it. We’ve got some people from—</a:t>
            </a:r>
          </a:p>
          <a:p>
            <a:r>
              <a:rPr lang="en-US" sz="2000" b="1" cap="small" dirty="0" smtClean="0"/>
              <a:t>        President Johnson: </a:t>
            </a:r>
            <a:r>
              <a:rPr lang="en-US" sz="2000" dirty="0" smtClean="0"/>
              <a:t> I remember it. Now, you just go and tell all these Texans that want to hit Russia that I want to put those sons of bitches in uniform.</a:t>
            </a:r>
          </a:p>
          <a:p>
            <a:r>
              <a:rPr lang="en-US" sz="2000" b="1" cap="small" dirty="0" smtClean="0"/>
              <a:t>         Brooks</a:t>
            </a:r>
            <a:r>
              <a:rPr lang="en-US" sz="2000" b="1" dirty="0" smtClean="0"/>
              <a:t>:</a:t>
            </a:r>
            <a:r>
              <a:rPr lang="en-US" sz="2000" dirty="0" smtClean="0"/>
              <a:t> They ought to be.</a:t>
            </a:r>
          </a:p>
          <a:p>
            <a:r>
              <a:rPr lang="en-US" sz="2000" b="1" cap="small" dirty="0" smtClean="0"/>
              <a:t>         President Johnson: </a:t>
            </a:r>
            <a:r>
              <a:rPr lang="en-US" sz="2000" dirty="0" smtClean="0"/>
              <a:t> Let them go fight the Communists for a while. They like to talk a big game—</a:t>
            </a:r>
          </a:p>
          <a:p>
            <a:r>
              <a:rPr lang="en-US" sz="2000" b="1" cap="small" dirty="0" smtClean="0"/>
              <a:t>          Brooks</a:t>
            </a:r>
            <a:r>
              <a:rPr lang="en-US" sz="2000" b="1" dirty="0" smtClean="0"/>
              <a:t>:</a:t>
            </a:r>
            <a:r>
              <a:rPr lang="en-US" sz="2000" dirty="0" smtClean="0"/>
              <a:t> Yeah.</a:t>
            </a:r>
          </a:p>
          <a:p>
            <a:r>
              <a:rPr lang="en-US" sz="2000" b="1" cap="small" dirty="0"/>
              <a:t> </a:t>
            </a:r>
            <a:r>
              <a:rPr lang="en-US" sz="2000" b="1" cap="small" dirty="0" smtClean="0"/>
              <a:t>          President Johnson: </a:t>
            </a:r>
            <a:r>
              <a:rPr lang="en-US" sz="2000" dirty="0" smtClean="0"/>
              <a:t> —but they don’t want to do a damn thing about it.</a:t>
            </a:r>
          </a:p>
          <a:p>
            <a:r>
              <a:rPr lang="en-US" sz="2000" b="1" cap="small" dirty="0" smtClean="0"/>
              <a:t>           Brooks</a:t>
            </a:r>
            <a:r>
              <a:rPr lang="en-US" sz="2000" b="1" dirty="0" smtClean="0"/>
              <a:t>:</a:t>
            </a:r>
            <a:r>
              <a:rPr lang="en-US" sz="2000" dirty="0" smtClean="0"/>
              <a:t> I’m with you.</a:t>
            </a:r>
          </a:p>
          <a:p>
            <a:r>
              <a:rPr lang="en-US" sz="2000" b="1" cap="small" dirty="0"/>
              <a:t> </a:t>
            </a:r>
            <a:r>
              <a:rPr lang="en-US" sz="2000" b="1" cap="small" dirty="0" smtClean="0"/>
              <a:t>          President Johnson: </a:t>
            </a:r>
            <a:r>
              <a:rPr lang="en-US" sz="2000" dirty="0" smtClean="0"/>
              <a:t> OK.</a:t>
            </a:r>
          </a:p>
          <a:p>
            <a:r>
              <a:rPr lang="en-US" sz="2000" b="1" cap="small" dirty="0" smtClean="0"/>
              <a:t>           Brooks</a:t>
            </a:r>
            <a:r>
              <a:rPr lang="en-US" sz="2000" b="1" dirty="0" smtClean="0"/>
              <a:t>:</a:t>
            </a:r>
            <a:r>
              <a:rPr lang="en-US" sz="2000" dirty="0" smtClean="0"/>
              <a:t> Good night. Bless your heart.</a:t>
            </a:r>
          </a:p>
          <a:p>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apedia.mobi/thumb/9ac5499/en/fixed/470/696/Stuart_Symington.jpg?format=jpg"/>
          <p:cNvPicPr>
            <a:picLocks noChangeAspect="1" noChangeArrowheads="1"/>
          </p:cNvPicPr>
          <p:nvPr/>
        </p:nvPicPr>
        <p:blipFill>
          <a:blip r:embed="rId3" cstate="print"/>
          <a:srcRect/>
          <a:stretch>
            <a:fillRect/>
          </a:stretch>
        </p:blipFill>
        <p:spPr bwMode="auto">
          <a:xfrm>
            <a:off x="2590800" y="228599"/>
            <a:ext cx="4476750" cy="662940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Kissinger.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historylink.org/db_images/ScoopJackson1980s.jpg"/>
          <p:cNvPicPr>
            <a:picLocks noChangeAspect="1" noChangeArrowheads="1"/>
          </p:cNvPicPr>
          <p:nvPr/>
        </p:nvPicPr>
        <p:blipFill>
          <a:blip r:embed="rId3" cstate="print"/>
          <a:srcRect/>
          <a:stretch>
            <a:fillRect/>
          </a:stretch>
        </p:blipFill>
        <p:spPr bwMode="auto">
          <a:xfrm>
            <a:off x="2394269" y="18024"/>
            <a:ext cx="4692331" cy="683997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historycommons.org/events-images/b275_stuart_symington_2050081722-23079.jpg"/>
          <p:cNvPicPr>
            <a:picLocks noChangeAspect="1" noChangeArrowheads="1"/>
          </p:cNvPicPr>
          <p:nvPr/>
        </p:nvPicPr>
        <p:blipFill>
          <a:blip r:embed="rId3" cstate="print"/>
          <a:srcRect/>
          <a:stretch>
            <a:fillRect/>
          </a:stretch>
        </p:blipFill>
        <p:spPr bwMode="auto">
          <a:xfrm>
            <a:off x="2825889" y="155669"/>
            <a:ext cx="4413111" cy="609273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rogerbrandwein.com/images/vietnamnixonmap.jpg"/>
          <p:cNvPicPr>
            <a:picLocks noChangeAspect="1" noChangeArrowheads="1"/>
          </p:cNvPicPr>
          <p:nvPr/>
        </p:nvPicPr>
        <p:blipFill>
          <a:blip r:embed="rId3" cstate="print"/>
          <a:srcRect/>
          <a:stretch>
            <a:fillRect/>
          </a:stretch>
        </p:blipFill>
        <p:spPr bwMode="auto">
          <a:xfrm>
            <a:off x="854784" y="76524"/>
            <a:ext cx="7222416" cy="662907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le:USAF UH-1Ps over Cambodia.jpg"/>
          <p:cNvPicPr>
            <a:picLocks noChangeAspect="1" noChangeArrowheads="1"/>
          </p:cNvPicPr>
          <p:nvPr/>
        </p:nvPicPr>
        <p:blipFill>
          <a:blip r:embed="rId3" cstate="print"/>
          <a:srcRect/>
          <a:stretch>
            <a:fillRect/>
          </a:stretch>
        </p:blipFill>
        <p:spPr bwMode="auto">
          <a:xfrm>
            <a:off x="-8464" y="222886"/>
            <a:ext cx="9152464" cy="617791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cache2.asset-cache.net/xc/50539402.jpg?v=1&amp;c=IWSAsset&amp;k=2&amp;d=E41C9FE5C4AA0A14532DADCD445E24132E540F8CC88C3D54978C6A16F2461322B01E70F2B3269972"/>
          <p:cNvPicPr>
            <a:picLocks noChangeAspect="1" noChangeArrowheads="1"/>
          </p:cNvPicPr>
          <p:nvPr/>
        </p:nvPicPr>
        <p:blipFill>
          <a:blip r:embed="rId3" cstate="print"/>
          <a:srcRect/>
          <a:stretch>
            <a:fillRect/>
          </a:stretch>
        </p:blipFill>
        <p:spPr bwMode="auto">
          <a:xfrm>
            <a:off x="-53198" y="271768"/>
            <a:ext cx="9197198" cy="597663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cache.boston.com/bonzai-fba/Globe_Photo/2007/01/28/1170040344_0700.jpg"/>
          <p:cNvPicPr>
            <a:picLocks noChangeAspect="1" noChangeArrowheads="1"/>
          </p:cNvPicPr>
          <p:nvPr/>
        </p:nvPicPr>
        <p:blipFill>
          <a:blip r:embed="rId3" cstate="print"/>
          <a:srcRect/>
          <a:stretch>
            <a:fillRect/>
          </a:stretch>
        </p:blipFill>
        <p:spPr bwMode="auto">
          <a:xfrm>
            <a:off x="-16115" y="515744"/>
            <a:ext cx="9160115" cy="580885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1968conf.org/filmpix/RonDellums.jpg"/>
          <p:cNvPicPr>
            <a:picLocks noChangeAspect="1" noChangeArrowheads="1"/>
          </p:cNvPicPr>
          <p:nvPr/>
        </p:nvPicPr>
        <p:blipFill>
          <a:blip r:embed="rId3" cstate="print"/>
          <a:srcRect/>
          <a:stretch>
            <a:fillRect/>
          </a:stretch>
        </p:blipFill>
        <p:spPr bwMode="auto">
          <a:xfrm>
            <a:off x="0" y="112081"/>
            <a:ext cx="9144000" cy="682539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www.moma.org/collection_images/resized/517/w500h420/CRI_8517.jpg"/>
          <p:cNvPicPr>
            <a:picLocks noChangeAspect="1" noChangeArrowheads="1"/>
          </p:cNvPicPr>
          <p:nvPr/>
        </p:nvPicPr>
        <p:blipFill>
          <a:blip r:embed="rId3" cstate="print"/>
          <a:srcRect/>
          <a:stretch>
            <a:fillRect/>
          </a:stretch>
        </p:blipFill>
        <p:spPr bwMode="auto">
          <a:xfrm>
            <a:off x="2026921" y="-38100"/>
            <a:ext cx="5516879" cy="68961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90600"/>
            <a:ext cx="6781800" cy="4708981"/>
          </a:xfrm>
          <a:prstGeom prst="rect">
            <a:avLst/>
          </a:prstGeom>
          <a:noFill/>
        </p:spPr>
        <p:txBody>
          <a:bodyPr wrap="square" rtlCol="0">
            <a:spAutoFit/>
          </a:bodyPr>
          <a:lstStyle/>
          <a:p>
            <a:r>
              <a:rPr lang="en-US" sz="2000" b="1" dirty="0" smtClean="0">
                <a:solidFill>
                  <a:srgbClr val="FF0000"/>
                </a:solidFill>
              </a:rPr>
              <a:t>Within </a:t>
            </a:r>
            <a:r>
              <a:rPr lang="en-US" sz="2000" b="1" dirty="0">
                <a:solidFill>
                  <a:srgbClr val="FF0000"/>
                </a:solidFill>
              </a:rPr>
              <a:t>sixty calendar days </a:t>
            </a:r>
            <a:r>
              <a:rPr lang="en-US" sz="2000" dirty="0"/>
              <a:t>after a report is submitted or is required to be </a:t>
            </a:r>
            <a:r>
              <a:rPr lang="en-US" sz="2000" dirty="0" smtClean="0"/>
              <a:t>submitted, whichever </a:t>
            </a:r>
            <a:r>
              <a:rPr lang="en-US" sz="2000" dirty="0"/>
              <a:t>is earlier, the President shall terminate any use of United States Armed Forces with respect to which such report was submitted (or required to be submitted), </a:t>
            </a:r>
            <a:r>
              <a:rPr lang="en-US" sz="2000" b="1" dirty="0">
                <a:solidFill>
                  <a:srgbClr val="FF0000"/>
                </a:solidFill>
              </a:rPr>
              <a:t>unless the Congress (1) has declared war or has enacted a specific authorization for such use of United States Armed Forces, (2) has extended by law such sixty-day period, or (3) is physically unable to meet as a result of an armed attack upon the United States</a:t>
            </a:r>
            <a:r>
              <a:rPr lang="en-US" sz="2000" dirty="0"/>
              <a:t>. Such sixty-day period </a:t>
            </a:r>
            <a:r>
              <a:rPr lang="en-US" sz="2000" b="1" dirty="0">
                <a:solidFill>
                  <a:srgbClr val="FF0000"/>
                </a:solidFill>
              </a:rPr>
              <a:t>shall be extended for not more than an additional thirty days</a:t>
            </a:r>
            <a:r>
              <a:rPr lang="en-US" sz="2000" dirty="0"/>
              <a:t> if the President determines and certifies to the Congress in writing that unavoidable military necessity respecting the safety of United States Armed Forces requires the continued use of such armed forces in the course of bringing about a prompt removal of such forces</a:t>
            </a:r>
            <a:r>
              <a:rPr lang="en-US" sz="2000" dirty="0" smtClean="0"/>
              <a:t>..</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cache3.asset-cache.net/xc/50777211.jpg?v=1&amp;c=IWSAsset&amp;k=2&amp;d=E41C9FE5C4AA0A1458EB5C38108B4A8776B82A67B9AFE06675DFF2C127B40E2AB01E70F2B3269972"/>
          <p:cNvPicPr>
            <a:picLocks noChangeAspect="1" noChangeArrowheads="1"/>
          </p:cNvPicPr>
          <p:nvPr/>
        </p:nvPicPr>
        <p:blipFill>
          <a:blip r:embed="rId3" cstate="print"/>
          <a:srcRect/>
          <a:stretch>
            <a:fillRect/>
          </a:stretch>
        </p:blipFill>
        <p:spPr bwMode="auto">
          <a:xfrm>
            <a:off x="2428651" y="0"/>
            <a:ext cx="4802909"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urch.jpg"/>
          <p:cNvPicPr>
            <a:picLocks noChangeAspect="1"/>
          </p:cNvPicPr>
          <p:nvPr/>
        </p:nvPicPr>
        <p:blipFill>
          <a:blip r:embed="rId3" cstate="print"/>
          <a:stretch>
            <a:fillRect/>
          </a:stretch>
        </p:blipFill>
        <p:spPr>
          <a:xfrm>
            <a:off x="79483" y="327074"/>
            <a:ext cx="9064517" cy="614992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0px-MonedaBombing.jpg"/>
          <p:cNvPicPr>
            <a:picLocks noChangeAspect="1"/>
          </p:cNvPicPr>
          <p:nvPr/>
        </p:nvPicPr>
        <p:blipFill>
          <a:blip r:embed="rId3" cstate="print"/>
          <a:stretch>
            <a:fillRect/>
          </a:stretch>
        </p:blipFill>
        <p:spPr>
          <a:xfrm>
            <a:off x="381000" y="463486"/>
            <a:ext cx="8763000" cy="5761673"/>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1-chiletank.jpg"/>
          <p:cNvPicPr>
            <a:picLocks noChangeAspect="1"/>
          </p:cNvPicPr>
          <p:nvPr/>
        </p:nvPicPr>
        <p:blipFill>
          <a:blip r:embed="rId3" cstate="print"/>
          <a:stretch>
            <a:fillRect/>
          </a:stretch>
        </p:blipFill>
        <p:spPr>
          <a:xfrm>
            <a:off x="0" y="1166967"/>
            <a:ext cx="9144000" cy="4524066"/>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chet_junta_chile_coup_1973.jpg"/>
          <p:cNvPicPr>
            <a:picLocks noChangeAspect="1"/>
          </p:cNvPicPr>
          <p:nvPr/>
        </p:nvPicPr>
        <p:blipFill>
          <a:blip r:embed="rId3" cstate="print"/>
          <a:stretch>
            <a:fillRect/>
          </a:stretch>
        </p:blipFill>
        <p:spPr>
          <a:xfrm>
            <a:off x="2218765" y="-94488"/>
            <a:ext cx="4944035" cy="6723888"/>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e-coup-1973-stadium.jpg"/>
          <p:cNvPicPr>
            <a:picLocks noChangeAspect="1"/>
          </p:cNvPicPr>
          <p:nvPr/>
        </p:nvPicPr>
        <p:blipFill>
          <a:blip r:embed="rId3" cstate="print"/>
          <a:stretch>
            <a:fillRect/>
          </a:stretch>
        </p:blipFill>
        <p:spPr>
          <a:xfrm>
            <a:off x="-53790" y="39871"/>
            <a:ext cx="9197789" cy="6818129"/>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btinternet.com/~argyros.argyrou/cypmap1.gif"/>
          <p:cNvPicPr>
            <a:picLocks noChangeAspect="1" noChangeArrowheads="1"/>
          </p:cNvPicPr>
          <p:nvPr/>
        </p:nvPicPr>
        <p:blipFill>
          <a:blip r:embed="rId3" cstate="print"/>
          <a:srcRect/>
          <a:stretch>
            <a:fillRect/>
          </a:stretch>
        </p:blipFill>
        <p:spPr bwMode="auto">
          <a:xfrm>
            <a:off x="50073" y="1066800"/>
            <a:ext cx="8991988" cy="51816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fhw.gr/chronos/15/images/big/d_03.jpg"/>
          <p:cNvPicPr>
            <a:picLocks noChangeAspect="1" noChangeArrowheads="1"/>
          </p:cNvPicPr>
          <p:nvPr/>
        </p:nvPicPr>
        <p:blipFill>
          <a:blip r:embed="rId3" cstate="print"/>
          <a:srcRect/>
          <a:stretch>
            <a:fillRect/>
          </a:stretch>
        </p:blipFill>
        <p:spPr bwMode="auto">
          <a:xfrm>
            <a:off x="1247268" y="0"/>
            <a:ext cx="6423660" cy="6858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esquire.com/cm/esquire/images/thomas-eagleton-0909-lg-59077082.jpg"/>
          <p:cNvPicPr>
            <a:picLocks noChangeAspect="1" noChangeArrowheads="1"/>
          </p:cNvPicPr>
          <p:nvPr/>
        </p:nvPicPr>
        <p:blipFill>
          <a:blip r:embed="rId3" cstate="print"/>
          <a:srcRect/>
          <a:stretch>
            <a:fillRect/>
          </a:stretch>
        </p:blipFill>
        <p:spPr bwMode="auto">
          <a:xfrm>
            <a:off x="2400300" y="76200"/>
            <a:ext cx="4914900" cy="6553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upload.wikimedia.org/wikipedia/commons/a/a5/South_Africa_Border_War_Map.png"/>
          <p:cNvPicPr>
            <a:picLocks noChangeAspect="1" noChangeArrowheads="1"/>
          </p:cNvPicPr>
          <p:nvPr/>
        </p:nvPicPr>
        <p:blipFill>
          <a:blip r:embed="rId3" cstate="print"/>
          <a:srcRect/>
          <a:stretch>
            <a:fillRect/>
          </a:stretch>
        </p:blipFill>
        <p:spPr bwMode="auto">
          <a:xfrm>
            <a:off x="0" y="838200"/>
            <a:ext cx="8820150" cy="54483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Senator dick clark.jpg"/>
          <p:cNvPicPr>
            <a:picLocks noChangeAspect="1" noChangeArrowheads="1"/>
          </p:cNvPicPr>
          <p:nvPr/>
        </p:nvPicPr>
        <p:blipFill>
          <a:blip r:embed="rId3" cstate="print"/>
          <a:srcRect/>
          <a:stretch>
            <a:fillRect/>
          </a:stretch>
        </p:blipFill>
        <p:spPr bwMode="auto">
          <a:xfrm>
            <a:off x="1924431" y="65672"/>
            <a:ext cx="5162169" cy="679232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 Map: Diego Garcia "/>
          <p:cNvPicPr>
            <a:picLocks noChangeAspect="1" noChangeArrowheads="1"/>
          </p:cNvPicPr>
          <p:nvPr/>
        </p:nvPicPr>
        <p:blipFill>
          <a:blip r:embed="rId3" cstate="print"/>
          <a:srcRect/>
          <a:stretch>
            <a:fillRect/>
          </a:stretch>
        </p:blipFill>
        <p:spPr bwMode="auto">
          <a:xfrm>
            <a:off x="1568035" y="0"/>
            <a:ext cx="6071015"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e1978.jpg"/>
          <p:cNvPicPr>
            <a:picLocks noChangeAspect="1"/>
          </p:cNvPicPr>
          <p:nvPr/>
        </p:nvPicPr>
        <p:blipFill>
          <a:blip r:embed="rId3" cstate="print"/>
          <a:stretch>
            <a:fillRect/>
          </a:stretch>
        </p:blipFill>
        <p:spPr>
          <a:xfrm>
            <a:off x="280387" y="19507"/>
            <a:ext cx="8558814" cy="683849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oncini.jpg"/>
          <p:cNvPicPr>
            <a:picLocks noChangeAspect="1"/>
          </p:cNvPicPr>
          <p:nvPr/>
        </p:nvPicPr>
        <p:blipFill>
          <a:blip r:embed="rId3" cstate="print"/>
          <a:stretch>
            <a:fillRect/>
          </a:stretch>
        </p:blipFill>
        <p:spPr>
          <a:xfrm>
            <a:off x="0" y="304800"/>
            <a:ext cx="9144000" cy="6096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corbisimages.com/images/67/9797FC8F-42DB-44F7-96D3-7ABB301F8359/WL001343.jpg"/>
          <p:cNvPicPr>
            <a:picLocks noChangeAspect="1" noChangeArrowheads="1"/>
          </p:cNvPicPr>
          <p:nvPr/>
        </p:nvPicPr>
        <p:blipFill>
          <a:blip r:embed="rId3" cstate="print"/>
          <a:srcRect/>
          <a:stretch>
            <a:fillRect/>
          </a:stretch>
        </p:blipFill>
        <p:spPr bwMode="auto">
          <a:xfrm>
            <a:off x="8068" y="333970"/>
            <a:ext cx="9135932" cy="606683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873</TotalTime>
  <Words>312</Words>
  <Application>Microsoft Office PowerPoint</Application>
  <PresentationFormat>On-screen Show (4:3)</PresentationFormat>
  <Paragraphs>121</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14</cp:revision>
  <dcterms:created xsi:type="dcterms:W3CDTF">2011-04-02T16:55:24Z</dcterms:created>
  <dcterms:modified xsi:type="dcterms:W3CDTF">2011-04-05T13:29:55Z</dcterms:modified>
</cp:coreProperties>
</file>