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265" r:id="rId3"/>
    <p:sldId id="260" r:id="rId4"/>
    <p:sldId id="287" r:id="rId5"/>
    <p:sldId id="263" r:id="rId6"/>
    <p:sldId id="258" r:id="rId7"/>
    <p:sldId id="261" r:id="rId8"/>
    <p:sldId id="262" r:id="rId9"/>
    <p:sldId id="266" r:id="rId10"/>
    <p:sldId id="269" r:id="rId11"/>
    <p:sldId id="268" r:id="rId12"/>
    <p:sldId id="264" r:id="rId13"/>
    <p:sldId id="267" r:id="rId14"/>
    <p:sldId id="257" r:id="rId15"/>
    <p:sldId id="273" r:id="rId16"/>
    <p:sldId id="272" r:id="rId17"/>
    <p:sldId id="259" r:id="rId18"/>
    <p:sldId id="271" r:id="rId19"/>
    <p:sldId id="270" r:id="rId20"/>
    <p:sldId id="274" r:id="rId21"/>
    <p:sldId id="279" r:id="rId22"/>
    <p:sldId id="277" r:id="rId23"/>
    <p:sldId id="276" r:id="rId24"/>
    <p:sldId id="278" r:id="rId25"/>
    <p:sldId id="280" r:id="rId26"/>
    <p:sldId id="282" r:id="rId27"/>
    <p:sldId id="283" r:id="rId28"/>
    <p:sldId id="285" r:id="rId29"/>
    <p:sldId id="284" r:id="rId30"/>
    <p:sldId id="286" r:id="rId31"/>
    <p:sldId id="275"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46" autoAdjust="0"/>
    <p:restoredTop sz="94660"/>
  </p:normalViewPr>
  <p:slideViewPr>
    <p:cSldViewPr>
      <p:cViewPr varScale="1">
        <p:scale>
          <a:sx n="86" d="100"/>
          <a:sy n="86" d="100"/>
        </p:scale>
        <p:origin x="-1500"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4E03FAA-1C47-44BF-B283-F7490DC04EEF}" type="datetimeFigureOut">
              <a:rPr lang="en-US" smtClean="0"/>
              <a:t>25-Feb-11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1E1DC06-F46D-4922-AD4B-8B7C14EE0E9C}"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Johnson/Grant swing around circle</a:t>
            </a:r>
            <a:endParaRPr lang="en-US" dirty="0"/>
          </a:p>
        </p:txBody>
      </p:sp>
      <p:sp>
        <p:nvSpPr>
          <p:cNvPr id="4" name="Slide Number Placeholder 3"/>
          <p:cNvSpPr>
            <a:spLocks noGrp="1"/>
          </p:cNvSpPr>
          <p:nvPr>
            <p:ph type="sldNum" sz="quarter" idx="10"/>
          </p:nvPr>
        </p:nvSpPr>
        <p:spPr/>
        <p:txBody>
          <a:bodyPr/>
          <a:lstStyle/>
          <a:p>
            <a:fld id="{F1E1DC06-F46D-4922-AD4B-8B7C14EE0E9C}" type="slidenum">
              <a:rPr lang="en-US" smtClean="0"/>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stanton</a:t>
            </a:r>
            <a:endParaRPr lang="en-US" dirty="0"/>
          </a:p>
        </p:txBody>
      </p:sp>
      <p:sp>
        <p:nvSpPr>
          <p:cNvPr id="4" name="Slide Number Placeholder 3"/>
          <p:cNvSpPr>
            <a:spLocks noGrp="1"/>
          </p:cNvSpPr>
          <p:nvPr>
            <p:ph type="sldNum" sz="quarter" idx="10"/>
          </p:nvPr>
        </p:nvSpPr>
        <p:spPr/>
        <p:txBody>
          <a:bodyPr/>
          <a:lstStyle/>
          <a:p>
            <a:fld id="{F1E1DC06-F46D-4922-AD4B-8B7C14EE0E9C}" type="slidenum">
              <a:rPr lang="en-US" smtClean="0"/>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grant</a:t>
            </a:r>
            <a:endParaRPr lang="en-US" dirty="0"/>
          </a:p>
        </p:txBody>
      </p:sp>
      <p:sp>
        <p:nvSpPr>
          <p:cNvPr id="4" name="Slide Number Placeholder 3"/>
          <p:cNvSpPr>
            <a:spLocks noGrp="1"/>
          </p:cNvSpPr>
          <p:nvPr>
            <p:ph type="sldNum" sz="quarter" idx="10"/>
          </p:nvPr>
        </p:nvSpPr>
        <p:spPr/>
        <p:txBody>
          <a:bodyPr/>
          <a:lstStyle/>
          <a:p>
            <a:fld id="{F1E1DC06-F46D-4922-AD4B-8B7C14EE0E9C}" type="slidenum">
              <a:rPr lang="en-US" smtClean="0"/>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Jpseph</a:t>
            </a:r>
            <a:r>
              <a:rPr lang="en-US" dirty="0" smtClean="0"/>
              <a:t> </a:t>
            </a:r>
            <a:r>
              <a:rPr lang="en-US" dirty="0" err="1" smtClean="0"/>
              <a:t>rainey</a:t>
            </a:r>
            <a:r>
              <a:rPr lang="en-US" dirty="0" smtClean="0"/>
              <a:t>—sc; </a:t>
            </a:r>
            <a:r>
              <a:rPr lang="en-US" dirty="0" err="1" smtClean="0"/>
              <a:t>hiram</a:t>
            </a:r>
            <a:r>
              <a:rPr lang="en-US" dirty="0" smtClean="0"/>
              <a:t> revels</a:t>
            </a:r>
            <a:endParaRPr lang="en-US" dirty="0"/>
          </a:p>
        </p:txBody>
      </p:sp>
      <p:sp>
        <p:nvSpPr>
          <p:cNvPr id="4" name="Slide Number Placeholder 3"/>
          <p:cNvSpPr>
            <a:spLocks noGrp="1"/>
          </p:cNvSpPr>
          <p:nvPr>
            <p:ph type="sldNum" sz="quarter" idx="10"/>
          </p:nvPr>
        </p:nvSpPr>
        <p:spPr/>
        <p:txBody>
          <a:bodyPr/>
          <a:lstStyle/>
          <a:p>
            <a:fld id="{F1E1DC06-F46D-4922-AD4B-8B7C14EE0E9C}" type="slidenum">
              <a:rPr lang="en-US" smtClean="0"/>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Nathan </a:t>
            </a:r>
            <a:r>
              <a:rPr lang="en-US" dirty="0" err="1" smtClean="0"/>
              <a:t>fprrest</a:t>
            </a:r>
            <a:endParaRPr lang="en-US" dirty="0"/>
          </a:p>
        </p:txBody>
      </p:sp>
      <p:sp>
        <p:nvSpPr>
          <p:cNvPr id="4" name="Slide Number Placeholder 3"/>
          <p:cNvSpPr>
            <a:spLocks noGrp="1"/>
          </p:cNvSpPr>
          <p:nvPr>
            <p:ph type="sldNum" sz="quarter" idx="10"/>
          </p:nvPr>
        </p:nvSpPr>
        <p:spPr/>
        <p:txBody>
          <a:bodyPr/>
          <a:lstStyle/>
          <a:p>
            <a:fld id="{F1E1DC06-F46D-4922-AD4B-8B7C14EE0E9C}" type="slidenum">
              <a:rPr lang="en-US" smtClean="0"/>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Salmon chase</a:t>
            </a:r>
            <a:endParaRPr lang="en-US" dirty="0"/>
          </a:p>
        </p:txBody>
      </p:sp>
      <p:sp>
        <p:nvSpPr>
          <p:cNvPr id="4" name="Slide Number Placeholder 3"/>
          <p:cNvSpPr>
            <a:spLocks noGrp="1"/>
          </p:cNvSpPr>
          <p:nvPr>
            <p:ph type="sldNum" sz="quarter" idx="10"/>
          </p:nvPr>
        </p:nvSpPr>
        <p:spPr/>
        <p:txBody>
          <a:bodyPr/>
          <a:lstStyle/>
          <a:p>
            <a:fld id="{F1E1DC06-F46D-4922-AD4B-8B7C14EE0E9C}" type="slidenum">
              <a:rPr lang="en-US" smtClean="0"/>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Morrison Waite</a:t>
            </a:r>
            <a:endParaRPr lang="en-US" dirty="0"/>
          </a:p>
        </p:txBody>
      </p:sp>
      <p:sp>
        <p:nvSpPr>
          <p:cNvPr id="4" name="Slide Number Placeholder 3"/>
          <p:cNvSpPr>
            <a:spLocks noGrp="1"/>
          </p:cNvSpPr>
          <p:nvPr>
            <p:ph type="sldNum" sz="quarter" idx="10"/>
          </p:nvPr>
        </p:nvSpPr>
        <p:spPr/>
        <p:txBody>
          <a:bodyPr/>
          <a:lstStyle/>
          <a:p>
            <a:fld id="{F1E1DC06-F46D-4922-AD4B-8B7C14EE0E9C}" type="slidenum">
              <a:rPr lang="en-US" smtClean="0"/>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Colfax massacre</a:t>
            </a:r>
            <a:endParaRPr lang="en-US" dirty="0"/>
          </a:p>
        </p:txBody>
      </p:sp>
      <p:sp>
        <p:nvSpPr>
          <p:cNvPr id="4" name="Slide Number Placeholder 3"/>
          <p:cNvSpPr>
            <a:spLocks noGrp="1"/>
          </p:cNvSpPr>
          <p:nvPr>
            <p:ph type="sldNum" sz="quarter" idx="10"/>
          </p:nvPr>
        </p:nvSpPr>
        <p:spPr/>
        <p:txBody>
          <a:bodyPr/>
          <a:lstStyle/>
          <a:p>
            <a:fld id="{F1E1DC06-F46D-4922-AD4B-8B7C14EE0E9C}" type="slidenum">
              <a:rPr lang="en-US" smtClean="0"/>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t>31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41031A2-3EF2-45CF-A94B-32F4BE9BA3DC}" type="datetimeFigureOut">
              <a:rPr lang="en-US" smtClean="0"/>
              <a:t>25-Feb-11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F476F0-C9DB-48A9-AFD5-860AA7784982}"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1031A2-3EF2-45CF-A94B-32F4BE9BA3DC}" type="datetimeFigureOut">
              <a:rPr lang="en-US" smtClean="0"/>
              <a:t>25-Feb-11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F476F0-C9DB-48A9-AFD5-860AA778498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41031A2-3EF2-45CF-A94B-32F4BE9BA3DC}" type="datetimeFigureOut">
              <a:rPr lang="en-US" smtClean="0"/>
              <a:t>25-Feb-11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F476F0-C9DB-48A9-AFD5-860AA7784982}"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41031A2-3EF2-45CF-A94B-32F4BE9BA3DC}" type="datetimeFigureOut">
              <a:rPr lang="en-US" smtClean="0"/>
              <a:t>25-Feb-11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F476F0-C9DB-48A9-AFD5-860AA778498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41031A2-3EF2-45CF-A94B-32F4BE9BA3DC}" type="datetimeFigureOut">
              <a:rPr lang="en-US" smtClean="0"/>
              <a:t>25-Feb-11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0F476F0-C9DB-48A9-AFD5-860AA778498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41031A2-3EF2-45CF-A94B-32F4BE9BA3DC}" type="datetimeFigureOut">
              <a:rPr lang="en-US" smtClean="0"/>
              <a:t>25-Feb-11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0F476F0-C9DB-48A9-AFD5-860AA778498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1031A2-3EF2-45CF-A94B-32F4BE9BA3DC}" type="datetimeFigureOut">
              <a:rPr lang="en-US" smtClean="0"/>
              <a:t>25-Feb-11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0F476F0-C9DB-48A9-AFD5-860AA778498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1031A2-3EF2-45CF-A94B-32F4BE9BA3DC}" type="datetimeFigureOut">
              <a:rPr lang="en-US" smtClean="0"/>
              <a:t>25-Feb-11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F476F0-C9DB-48A9-AFD5-860AA778498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1031A2-3EF2-45CF-A94B-32F4BE9BA3DC}" type="datetimeFigureOut">
              <a:rPr lang="en-US" smtClean="0"/>
              <a:t>25-Feb-11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F476F0-C9DB-48A9-AFD5-860AA778498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1031A2-3EF2-45CF-A94B-32F4BE9BA3DC}" type="datetimeFigureOut">
              <a:rPr lang="en-US" smtClean="0"/>
              <a:t>25-Feb-11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F476F0-C9DB-48A9-AFD5-860AA778498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1031A2-3EF2-45CF-A94B-32F4BE9BA3DC}" type="datetimeFigureOut">
              <a:rPr lang="en-US" smtClean="0"/>
              <a:t>25-Feb-11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F476F0-C9DB-48A9-AFD5-860AA778498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1031A2-3EF2-45CF-A94B-32F4BE9BA3DC}" type="datetimeFigureOut">
              <a:rPr lang="en-US" smtClean="0"/>
              <a:t>25-Feb-11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F476F0-C9DB-48A9-AFD5-860AA778498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715962"/>
          </a:xfrm>
        </p:spPr>
        <p:txBody>
          <a:bodyPr>
            <a:normAutofit fontScale="90000"/>
          </a:bodyPr>
          <a:lstStyle/>
          <a:p>
            <a:r>
              <a:rPr lang="en-US" dirty="0" smtClean="0"/>
              <a:t>Reconstruction Plans</a:t>
            </a:r>
            <a:endParaRPr lang="en-US" dirty="0"/>
          </a:p>
        </p:txBody>
      </p:sp>
      <p:sp>
        <p:nvSpPr>
          <p:cNvPr id="5" name="Content Placeholder 4"/>
          <p:cNvSpPr>
            <a:spLocks noGrp="1"/>
          </p:cNvSpPr>
          <p:nvPr>
            <p:ph sz="half" idx="1"/>
          </p:nvPr>
        </p:nvSpPr>
        <p:spPr>
          <a:xfrm>
            <a:off x="457200" y="990600"/>
            <a:ext cx="4038600" cy="5135563"/>
          </a:xfrm>
        </p:spPr>
        <p:txBody>
          <a:bodyPr>
            <a:normAutofit lnSpcReduction="10000"/>
          </a:bodyPr>
          <a:lstStyle/>
          <a:p>
            <a:pPr algn="ctr">
              <a:buNone/>
            </a:pPr>
            <a:r>
              <a:rPr lang="en-US" dirty="0" smtClean="0"/>
              <a:t>Lincoln</a:t>
            </a:r>
          </a:p>
          <a:p>
            <a:r>
              <a:rPr lang="en-US" dirty="0" smtClean="0"/>
              <a:t>10% 1860 voters (white males) take oath of loyalty to Union</a:t>
            </a:r>
          </a:p>
        </p:txBody>
      </p:sp>
      <p:sp>
        <p:nvSpPr>
          <p:cNvPr id="6" name="Content Placeholder 5"/>
          <p:cNvSpPr>
            <a:spLocks noGrp="1"/>
          </p:cNvSpPr>
          <p:nvPr>
            <p:ph sz="half" idx="2"/>
          </p:nvPr>
        </p:nvSpPr>
        <p:spPr>
          <a:xfrm>
            <a:off x="4648200" y="990600"/>
            <a:ext cx="4038600" cy="5135563"/>
          </a:xfrm>
        </p:spPr>
        <p:txBody>
          <a:bodyPr>
            <a:normAutofit lnSpcReduction="10000"/>
          </a:bodyPr>
          <a:lstStyle/>
          <a:p>
            <a:pPr algn="ctr">
              <a:buNone/>
            </a:pPr>
            <a:r>
              <a:rPr lang="en-US" dirty="0" smtClean="0"/>
              <a:t>Wade-Davis bill</a:t>
            </a:r>
          </a:p>
          <a:p>
            <a:r>
              <a:rPr lang="en-US" dirty="0" smtClean="0"/>
              <a:t>50% </a:t>
            </a:r>
            <a:r>
              <a:rPr lang="en-US" dirty="0" smtClean="0"/>
              <a:t>1860 voters (white males) take oath of loyalty to Union</a:t>
            </a:r>
          </a:p>
          <a:p>
            <a:r>
              <a:rPr lang="en-US" dirty="0" smtClean="0"/>
              <a:t>Confed. officeholders or those who “voluntarily” took up arms can’t vote/hold office</a:t>
            </a:r>
          </a:p>
          <a:p>
            <a:r>
              <a:rPr lang="en-US" dirty="0" smtClean="0"/>
              <a:t>Confed. debt repudiated</a:t>
            </a:r>
          </a:p>
          <a:p>
            <a:r>
              <a:rPr lang="en-US" dirty="0" smtClean="0"/>
              <a:t>New state constitutions that abolish slavery</a:t>
            </a:r>
          </a:p>
          <a:p>
            <a:endParaRPr lang="en-US" dirty="0" smtClean="0"/>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9600" y="457200"/>
            <a:ext cx="7848600" cy="5262979"/>
          </a:xfrm>
          <a:prstGeom prst="rect">
            <a:avLst/>
          </a:prstGeom>
          <a:noFill/>
        </p:spPr>
        <p:txBody>
          <a:bodyPr wrap="square" rtlCol="0">
            <a:spAutoFit/>
          </a:bodyPr>
          <a:lstStyle/>
          <a:p>
            <a:pPr algn="ctr"/>
            <a:r>
              <a:rPr lang="en-US" dirty="0" smtClean="0"/>
              <a:t>1866 Civil Rights Act</a:t>
            </a:r>
          </a:p>
          <a:p>
            <a:endParaRPr lang="en-US" dirty="0"/>
          </a:p>
          <a:p>
            <a:r>
              <a:rPr lang="en-US" sz="2000" dirty="0"/>
              <a:t>That all persons born in the United States and not subject to any foreign power, excluding Indians not taxed, are </a:t>
            </a:r>
            <a:r>
              <a:rPr lang="en-US" sz="2000" b="1" dirty="0"/>
              <a:t>hereby declared to be citizens of the United States; </a:t>
            </a:r>
            <a:r>
              <a:rPr lang="en-US" sz="2000" b="1" dirty="0" smtClean="0"/>
              <a:t>and . . . shall </a:t>
            </a:r>
            <a:r>
              <a:rPr lang="en-US" sz="2000" b="1" dirty="0"/>
              <a:t>have the same right, in every State and Territory in the United States</a:t>
            </a:r>
            <a:r>
              <a:rPr lang="en-US" sz="2000" dirty="0"/>
              <a:t>, to make and enforce contracts, to sue, be parties, and give evidence, to inherit, purchase, lease, sell, hold, and convey real and personal property, and to </a:t>
            </a:r>
            <a:r>
              <a:rPr lang="en-US" sz="2000" b="1" dirty="0"/>
              <a:t>full and equal benefit of all laws and proceedings for the security of person and property, as is enjoyed by white citizens</a:t>
            </a:r>
            <a:r>
              <a:rPr lang="en-US" sz="2000" dirty="0"/>
              <a:t>, and shall be subject to like punishment, pains, and penalties, and to none other, any law, statute, ordinance, regulation, or custom, to the contrary </a:t>
            </a:r>
            <a:r>
              <a:rPr lang="en-US" sz="2000" dirty="0" smtClean="0"/>
              <a:t>notwithstanding . . .</a:t>
            </a:r>
          </a:p>
          <a:p>
            <a:endParaRPr lang="en-US" sz="2000" dirty="0"/>
          </a:p>
          <a:p>
            <a:r>
              <a:rPr lang="en-US" sz="2000" dirty="0" smtClean="0"/>
              <a:t>That </a:t>
            </a:r>
            <a:r>
              <a:rPr lang="en-US" sz="2000" dirty="0"/>
              <a:t>the district courts of the United States, within their respective districts, shall have, </a:t>
            </a:r>
            <a:r>
              <a:rPr lang="en-US" sz="2000" b="1" dirty="0"/>
              <a:t>exclusively of the courts of the several States</a:t>
            </a:r>
            <a:r>
              <a:rPr lang="en-US" sz="2000" dirty="0"/>
              <a:t>, cognizance of all crimes and offences committed against the provisions of this </a:t>
            </a:r>
            <a:r>
              <a:rPr lang="en-US" sz="2000" dirty="0" smtClean="0"/>
              <a:t>act</a:t>
            </a:r>
            <a:r>
              <a:rPr lang="en-US" sz="2000" dirty="0"/>
              <a:t> </a:t>
            </a:r>
            <a:r>
              <a:rPr lang="en-US" sz="2000" dirty="0" smtClean="0"/>
              <a:t>. . .</a:t>
            </a:r>
            <a:endParaRPr lang="en-US" sz="2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File:Johnsonbanquet.jpg"/>
          <p:cNvPicPr>
            <a:picLocks noChangeAspect="1" noChangeArrowheads="1"/>
          </p:cNvPicPr>
          <p:nvPr/>
        </p:nvPicPr>
        <p:blipFill>
          <a:blip r:embed="rId3" cstate="print"/>
          <a:srcRect/>
          <a:stretch>
            <a:fillRect/>
          </a:stretch>
        </p:blipFill>
        <p:spPr bwMode="auto">
          <a:xfrm>
            <a:off x="473583" y="-36430"/>
            <a:ext cx="8365617" cy="666583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File:Racistcampaignposter1.jpg"/>
          <p:cNvPicPr>
            <a:picLocks noChangeAspect="1" noChangeArrowheads="1"/>
          </p:cNvPicPr>
          <p:nvPr/>
        </p:nvPicPr>
        <p:blipFill>
          <a:blip r:embed="rId3" cstate="print"/>
          <a:srcRect/>
          <a:stretch>
            <a:fillRect/>
          </a:stretch>
        </p:blipFill>
        <p:spPr bwMode="auto">
          <a:xfrm>
            <a:off x="457200" y="97928"/>
            <a:ext cx="8416290" cy="6760072"/>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File:AndysTripWest.jpg"/>
          <p:cNvPicPr>
            <a:picLocks noChangeAspect="1" noChangeArrowheads="1"/>
          </p:cNvPicPr>
          <p:nvPr/>
        </p:nvPicPr>
        <p:blipFill>
          <a:blip r:embed="rId3" cstate="print"/>
          <a:srcRect/>
          <a:stretch>
            <a:fillRect/>
          </a:stretch>
        </p:blipFill>
        <p:spPr bwMode="auto">
          <a:xfrm>
            <a:off x="-40819" y="530802"/>
            <a:ext cx="9184819" cy="5260398"/>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7200" y="457200"/>
            <a:ext cx="8305800" cy="5601533"/>
          </a:xfrm>
          <a:prstGeom prst="rect">
            <a:avLst/>
          </a:prstGeom>
          <a:noFill/>
        </p:spPr>
        <p:txBody>
          <a:bodyPr wrap="square" rtlCol="0">
            <a:spAutoFit/>
          </a:bodyPr>
          <a:lstStyle/>
          <a:p>
            <a:pPr algn="ctr"/>
            <a:r>
              <a:rPr lang="en-US" sz="2000" dirty="0"/>
              <a:t>Amendment XIV</a:t>
            </a:r>
          </a:p>
          <a:p>
            <a:r>
              <a:rPr lang="en-US" sz="2000" dirty="0"/>
              <a:t>Section 1.</a:t>
            </a:r>
          </a:p>
          <a:p>
            <a:r>
              <a:rPr lang="en-US" sz="2000" dirty="0"/>
              <a:t>All persons born or naturalized in the United States, and subject to the jurisdiction thereof, are citizens of the United States and of the state wherein they reside. No state shall make or enforce any law which shall abridge the privileges or immunities of citizens of the United States; nor shall any state deprive any person of life, liberty, or property, without due process of law; nor deny to any person within its jurisdiction the equal protection of the laws</a:t>
            </a:r>
            <a:r>
              <a:rPr lang="en-US" sz="2000" dirty="0" smtClean="0"/>
              <a:t>.</a:t>
            </a:r>
          </a:p>
          <a:p>
            <a:endParaRPr lang="en-US" sz="2000" dirty="0"/>
          </a:p>
          <a:p>
            <a:r>
              <a:rPr lang="en-US" sz="2000" dirty="0"/>
              <a:t>Section 2.</a:t>
            </a:r>
          </a:p>
          <a:p>
            <a:r>
              <a:rPr lang="en-US" sz="2000" dirty="0" smtClean="0"/>
              <a:t>[States that deny right to vote lose representatives for voters disenfranchised.]</a:t>
            </a:r>
          </a:p>
          <a:p>
            <a:endParaRPr lang="en-US" sz="2000" dirty="0"/>
          </a:p>
          <a:p>
            <a:r>
              <a:rPr lang="en-US" sz="2000" dirty="0"/>
              <a:t>Section 3.</a:t>
            </a:r>
          </a:p>
          <a:p>
            <a:r>
              <a:rPr lang="en-US" sz="2000" dirty="0" smtClean="0"/>
              <a:t>[No Confederate officeholder or military officer can serve in Congress.]</a:t>
            </a:r>
          </a:p>
          <a:p>
            <a:endParaRPr lang="en-US" sz="2000" dirty="0"/>
          </a:p>
          <a:p>
            <a:r>
              <a:rPr lang="en-US" sz="2000" dirty="0"/>
              <a:t>Section 4.</a:t>
            </a:r>
          </a:p>
          <a:p>
            <a:r>
              <a:rPr lang="en-US" sz="2000" dirty="0" smtClean="0"/>
              <a:t>[Confederate debt repudiated.]</a:t>
            </a:r>
            <a:r>
              <a:rPr lang="en-US" dirty="0"/>
              <a:t/>
            </a:r>
            <a:br>
              <a:rPr lang="en-US" dirty="0"/>
            </a:b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381000"/>
            <a:ext cx="7696200" cy="4278094"/>
          </a:xfrm>
          <a:prstGeom prst="rect">
            <a:avLst/>
          </a:prstGeom>
          <a:noFill/>
        </p:spPr>
        <p:txBody>
          <a:bodyPr wrap="square" rtlCol="0">
            <a:spAutoFit/>
          </a:bodyPr>
          <a:lstStyle/>
          <a:p>
            <a:pPr algn="ctr"/>
            <a:r>
              <a:rPr lang="en-US" dirty="0" smtClean="0"/>
              <a:t>Reconstruction Acts</a:t>
            </a:r>
          </a:p>
          <a:p>
            <a:endParaRPr lang="en-US" dirty="0" smtClean="0"/>
          </a:p>
          <a:p>
            <a:pPr>
              <a:buFont typeface="Arial" pitchFamily="34" charset="0"/>
              <a:buChar char="•"/>
            </a:pPr>
            <a:r>
              <a:rPr lang="en-US" sz="2000" dirty="0"/>
              <a:t>Creation of five military districts in the seceded states not including Tennessee, which had ratified the Fourteenth Amendment to the United States Constitution and was readmitted to the </a:t>
            </a:r>
            <a:r>
              <a:rPr lang="en-US" sz="2000" dirty="0" smtClean="0"/>
              <a:t>Union;</a:t>
            </a:r>
          </a:p>
          <a:p>
            <a:pPr>
              <a:buFont typeface="Arial" pitchFamily="34" charset="0"/>
              <a:buChar char="•"/>
            </a:pPr>
            <a:endParaRPr lang="en-US" sz="2000" dirty="0"/>
          </a:p>
          <a:p>
            <a:pPr>
              <a:buFont typeface="Arial" pitchFamily="34" charset="0"/>
              <a:buChar char="•"/>
            </a:pPr>
            <a:r>
              <a:rPr lang="en-US" sz="2000" dirty="0"/>
              <a:t>Requiring congressional approval for new state constitutions (which were required for Confederate states to rejoin the Union</a:t>
            </a:r>
            <a:r>
              <a:rPr lang="en-US" sz="2000" dirty="0" smtClean="0"/>
              <a:t>);</a:t>
            </a:r>
          </a:p>
          <a:p>
            <a:pPr>
              <a:buFont typeface="Arial" pitchFamily="34" charset="0"/>
              <a:buChar char="•"/>
            </a:pPr>
            <a:endParaRPr lang="en-US" sz="2000" dirty="0"/>
          </a:p>
          <a:p>
            <a:pPr>
              <a:buFont typeface="Arial" pitchFamily="34" charset="0"/>
              <a:buChar char="•"/>
            </a:pPr>
            <a:r>
              <a:rPr lang="en-US" sz="2000" dirty="0"/>
              <a:t>Confederate states give voting rights </a:t>
            </a:r>
            <a:r>
              <a:rPr lang="en-US" sz="2000" dirty="0" smtClean="0"/>
              <a:t>to all</a:t>
            </a:r>
            <a:r>
              <a:rPr lang="en-US" sz="2000" dirty="0"/>
              <a:t> </a:t>
            </a:r>
            <a:r>
              <a:rPr lang="en-US" sz="2000" dirty="0" smtClean="0"/>
              <a:t>men;</a:t>
            </a:r>
          </a:p>
          <a:p>
            <a:pPr>
              <a:buFont typeface="Arial" pitchFamily="34" charset="0"/>
              <a:buChar char="•"/>
            </a:pPr>
            <a:endParaRPr lang="en-US" sz="2000" dirty="0"/>
          </a:p>
          <a:p>
            <a:pPr>
              <a:buFont typeface="Arial" pitchFamily="34" charset="0"/>
              <a:buChar char="•"/>
            </a:pPr>
            <a:r>
              <a:rPr lang="en-US" sz="2000" dirty="0"/>
              <a:t>All former Confederate states must ratify the 14th </a:t>
            </a:r>
            <a:r>
              <a:rPr lang="en-US" sz="2000" dirty="0" smtClean="0"/>
              <a:t>Amendment.</a:t>
            </a:r>
            <a:endParaRPr lang="en-US" sz="2000" dirty="0"/>
          </a:p>
          <a:p>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seventhgradehistory.wikispaces.com/file/view/map-reconstruction.jpg/154772513/map-reconstruction.jpg"/>
          <p:cNvPicPr>
            <a:picLocks noChangeAspect="1" noChangeArrowheads="1"/>
          </p:cNvPicPr>
          <p:nvPr/>
        </p:nvPicPr>
        <p:blipFill>
          <a:blip r:embed="rId3" cstate="print"/>
          <a:srcRect/>
          <a:stretch>
            <a:fillRect/>
          </a:stretch>
        </p:blipFill>
        <p:spPr bwMode="auto">
          <a:xfrm>
            <a:off x="-376581" y="304800"/>
            <a:ext cx="9497390" cy="65532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law2.umkc.edu/faculty/projects/ftrials/impeach/STANTON.jpg"/>
          <p:cNvPicPr>
            <a:picLocks noChangeAspect="1" noChangeArrowheads="1"/>
          </p:cNvPicPr>
          <p:nvPr/>
        </p:nvPicPr>
        <p:blipFill>
          <a:blip r:embed="rId3" cstate="print"/>
          <a:srcRect/>
          <a:stretch>
            <a:fillRect/>
          </a:stretch>
        </p:blipFill>
        <p:spPr bwMode="auto">
          <a:xfrm>
            <a:off x="2209800" y="257907"/>
            <a:ext cx="5257800" cy="6471141"/>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533400"/>
            <a:ext cx="7239000" cy="5324535"/>
          </a:xfrm>
          <a:prstGeom prst="rect">
            <a:avLst/>
          </a:prstGeom>
          <a:noFill/>
        </p:spPr>
        <p:txBody>
          <a:bodyPr wrap="square" rtlCol="0">
            <a:spAutoFit/>
          </a:bodyPr>
          <a:lstStyle/>
          <a:p>
            <a:pPr algn="ctr"/>
            <a:r>
              <a:rPr lang="en-US" sz="2000" dirty="0" smtClean="0"/>
              <a:t>Tenure of Office Act (1867)</a:t>
            </a:r>
          </a:p>
          <a:p>
            <a:endParaRPr lang="en-US" sz="2000" dirty="0"/>
          </a:p>
          <a:p>
            <a:r>
              <a:rPr lang="en-US" sz="2000" dirty="0"/>
              <a:t>Be it enacted�, That every person holding any civil office to which he has been appointed by and with the advice and consent of the Senate, and every person who shall hereafter be appointed to any such office, and shall become duly qualified to act therein, is, and shall be entitled to hold such office until a successor shall have been in like manner appointed and duly qualified, except as herein otherwise provided: </a:t>
            </a:r>
            <a:r>
              <a:rPr lang="en-US" sz="2000" b="1" dirty="0"/>
              <a:t>Provided, That the Secretaries of State, of the Treasury, of War, of the Navy, and of the Interior, the Postmaster-General, and the Attorney general, shall hold their offices respectively for and during the term of the President by whom they may have been appointed and for one month thereafter, subject to removal by and with the advice and consent of the Senate.</a:t>
            </a:r>
          </a:p>
          <a:p>
            <a:r>
              <a:rPr lang="en-US" sz="2000" dirty="0" smtClean="0"/>
              <a:t/>
            </a:r>
            <a:br>
              <a:rPr lang="en-US" sz="2000" dirty="0" smtClean="0"/>
            </a:br>
            <a:endParaRPr lang="en-US" sz="20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ttp://law2.umkc.edu/faculty/projects/ftrials/impeach/Cartoon-Situation.jpg"/>
          <p:cNvPicPr>
            <a:picLocks noChangeAspect="1" noChangeArrowheads="1"/>
          </p:cNvPicPr>
          <p:nvPr/>
        </p:nvPicPr>
        <p:blipFill>
          <a:blip r:embed="rId3" cstate="print"/>
          <a:srcRect/>
          <a:stretch>
            <a:fillRect/>
          </a:stretch>
        </p:blipFill>
        <p:spPr bwMode="auto">
          <a:xfrm>
            <a:off x="277315" y="260510"/>
            <a:ext cx="8638085" cy="591169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File:Andew Johnson impeachment trial.jpg"/>
          <p:cNvPicPr>
            <a:picLocks noChangeAspect="1" noChangeArrowheads="1"/>
          </p:cNvPicPr>
          <p:nvPr/>
        </p:nvPicPr>
        <p:blipFill>
          <a:blip r:embed="rId3" cstate="print"/>
          <a:srcRect/>
          <a:stretch>
            <a:fillRect/>
          </a:stretch>
        </p:blipFill>
        <p:spPr bwMode="auto">
          <a:xfrm>
            <a:off x="-14377" y="333375"/>
            <a:ext cx="9158377" cy="6067425"/>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law2.umkc.edu/faculty/projects/ftrials/impeach/TICKET.jpg"/>
          <p:cNvPicPr>
            <a:picLocks noChangeAspect="1" noChangeArrowheads="1"/>
          </p:cNvPicPr>
          <p:nvPr/>
        </p:nvPicPr>
        <p:blipFill>
          <a:blip r:embed="rId3" cstate="print"/>
          <a:srcRect/>
          <a:stretch>
            <a:fillRect/>
          </a:stretch>
        </p:blipFill>
        <p:spPr bwMode="auto">
          <a:xfrm>
            <a:off x="64046" y="265355"/>
            <a:ext cx="8927554" cy="5449645"/>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dirty="0" smtClean="0"/>
              <a:t>Impeachment vote map</a:t>
            </a:r>
            <a:endParaRPr lang="en-US" dirty="0"/>
          </a:p>
        </p:txBody>
      </p:sp>
      <p:pic>
        <p:nvPicPr>
          <p:cNvPr id="8" name="Picture Placeholder 7" descr="USMAP5.jpg"/>
          <p:cNvPicPr>
            <a:picLocks noGrp="1" noChangeAspect="1"/>
          </p:cNvPicPr>
          <p:nvPr>
            <p:ph type="pic" idx="1"/>
          </p:nvPr>
        </p:nvPicPr>
        <p:blipFill>
          <a:blip r:embed="rId3" cstate="print"/>
          <a:srcRect t="5250" b="5250"/>
          <a:stretch>
            <a:fillRect/>
          </a:stretch>
        </p:blipFill>
        <p:spPr>
          <a:xfrm>
            <a:off x="914400" y="304800"/>
            <a:ext cx="7391400" cy="4495800"/>
          </a:xfrm>
        </p:spPr>
      </p:pic>
      <p:sp>
        <p:nvSpPr>
          <p:cNvPr id="7" name="Text Placeholder 6"/>
          <p:cNvSpPr>
            <a:spLocks noGrp="1"/>
          </p:cNvSpPr>
          <p:nvPr>
            <p:ph type="body" sz="half" idx="2"/>
          </p:nvPr>
        </p:nvSpPr>
        <p:spPr/>
        <p:txBody>
          <a:bodyPr>
            <a:normAutofit lnSpcReduction="10000"/>
          </a:bodyPr>
          <a:lstStyle/>
          <a:p>
            <a:r>
              <a:rPr lang="en-US" dirty="0" smtClean="0"/>
              <a:t>Yellow—both senators vote to convict</a:t>
            </a:r>
          </a:p>
          <a:p>
            <a:r>
              <a:rPr lang="en-US" dirty="0" smtClean="0"/>
              <a:t>Orange—divided delegation</a:t>
            </a:r>
          </a:p>
          <a:p>
            <a:r>
              <a:rPr lang="en-US" dirty="0" smtClean="0"/>
              <a:t>Red—both senators vote to acquit</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File:UlyssesGrant.png"/>
          <p:cNvPicPr>
            <a:picLocks noChangeAspect="1" noChangeArrowheads="1"/>
          </p:cNvPicPr>
          <p:nvPr/>
        </p:nvPicPr>
        <p:blipFill>
          <a:blip r:embed="rId3" cstate="print"/>
          <a:srcRect/>
          <a:stretch>
            <a:fillRect/>
          </a:stretch>
        </p:blipFill>
        <p:spPr bwMode="auto">
          <a:xfrm>
            <a:off x="1555369" y="-12093"/>
            <a:ext cx="5988431" cy="6870093"/>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http://upload.wikimedia.org/wikipedia/commons/archive/9/9f/20080525041550!1868_Electoral_Map.png"/>
          <p:cNvPicPr>
            <a:picLocks noChangeAspect="1" noChangeArrowheads="1"/>
          </p:cNvPicPr>
          <p:nvPr/>
        </p:nvPicPr>
        <p:blipFill>
          <a:blip r:embed="rId3" cstate="print"/>
          <a:srcRect/>
          <a:stretch>
            <a:fillRect/>
          </a:stretch>
        </p:blipFill>
        <p:spPr bwMode="auto">
          <a:xfrm>
            <a:off x="-228600" y="603604"/>
            <a:ext cx="9372600" cy="5035196"/>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62000" y="685800"/>
            <a:ext cx="7696200" cy="4524315"/>
          </a:xfrm>
          <a:prstGeom prst="rect">
            <a:avLst/>
          </a:prstGeom>
          <a:noFill/>
        </p:spPr>
        <p:txBody>
          <a:bodyPr wrap="square" rtlCol="0">
            <a:spAutoFit/>
          </a:bodyPr>
          <a:lstStyle/>
          <a:p>
            <a:pPr algn="ctr"/>
            <a:r>
              <a:rPr lang="en-US" sz="2400" dirty="0"/>
              <a:t>Amendment </a:t>
            </a:r>
            <a:r>
              <a:rPr lang="en-US" sz="2400" dirty="0" smtClean="0"/>
              <a:t>XV (1870)</a:t>
            </a:r>
          </a:p>
          <a:p>
            <a:endParaRPr lang="en-US" sz="2400" dirty="0"/>
          </a:p>
          <a:p>
            <a:r>
              <a:rPr lang="en-US" sz="2400" dirty="0"/>
              <a:t>Section 1.</a:t>
            </a:r>
          </a:p>
          <a:p>
            <a:r>
              <a:rPr lang="en-US" sz="2400" dirty="0"/>
              <a:t>The right of citizens of the United States to vote shall not be denied or abridged by the United States or by any state on account of race, color, or previous condition of servitude</a:t>
            </a:r>
            <a:r>
              <a:rPr lang="en-US" sz="2400" dirty="0" smtClean="0"/>
              <a:t>.</a:t>
            </a:r>
          </a:p>
          <a:p>
            <a:endParaRPr lang="en-US" sz="2400" dirty="0"/>
          </a:p>
          <a:p>
            <a:r>
              <a:rPr lang="en-US" sz="2400" dirty="0"/>
              <a:t>Section 2.</a:t>
            </a:r>
          </a:p>
          <a:p>
            <a:r>
              <a:rPr lang="en-US" sz="2400" dirty="0"/>
              <a:t>The Congress shall have power to enforce this article by appropriate legislation.</a:t>
            </a:r>
          </a:p>
          <a:p>
            <a:r>
              <a:rPr lang="en-US" sz="2400" dirty="0"/>
              <a:t/>
            </a:r>
            <a:br>
              <a:rPr lang="en-US" sz="2400" dirty="0"/>
            </a:br>
            <a:endParaRPr lang="en-US" sz="24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Joseph Hayne Rainey"/>
          <p:cNvPicPr>
            <a:picLocks noChangeAspect="1" noChangeArrowheads="1"/>
          </p:cNvPicPr>
          <p:nvPr/>
        </p:nvPicPr>
        <p:blipFill>
          <a:blip r:embed="rId3" cstate="print"/>
          <a:srcRect/>
          <a:stretch>
            <a:fillRect/>
          </a:stretch>
        </p:blipFill>
        <p:spPr bwMode="auto">
          <a:xfrm>
            <a:off x="762000" y="1143000"/>
            <a:ext cx="2809875" cy="3810000"/>
          </a:xfrm>
          <a:prstGeom prst="rect">
            <a:avLst/>
          </a:prstGeom>
          <a:noFill/>
        </p:spPr>
      </p:pic>
      <p:pic>
        <p:nvPicPr>
          <p:cNvPr id="45060" name="Picture 4" descr="Hiram Rhodes Revels"/>
          <p:cNvPicPr>
            <a:picLocks noChangeAspect="1" noChangeArrowheads="1"/>
          </p:cNvPicPr>
          <p:nvPr/>
        </p:nvPicPr>
        <p:blipFill>
          <a:blip r:embed="rId4" cstate="print"/>
          <a:srcRect/>
          <a:stretch>
            <a:fillRect/>
          </a:stretch>
        </p:blipFill>
        <p:spPr bwMode="auto">
          <a:xfrm>
            <a:off x="5029200" y="1143000"/>
            <a:ext cx="2809875" cy="3810000"/>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a:picLocks noChangeAspect="1" noChangeArrowheads="1"/>
          </p:cNvPicPr>
          <p:nvPr/>
        </p:nvPicPr>
        <p:blipFill>
          <a:blip r:embed="rId3" cstate="print"/>
          <a:srcRect/>
          <a:stretch>
            <a:fillRect/>
          </a:stretch>
        </p:blipFill>
        <p:spPr bwMode="auto">
          <a:xfrm>
            <a:off x="1371600" y="152400"/>
            <a:ext cx="6134100" cy="1085850"/>
          </a:xfrm>
          <a:prstGeom prst="rect">
            <a:avLst/>
          </a:prstGeom>
          <a:noFill/>
          <a:ln w="9525">
            <a:noFill/>
            <a:miter lim="800000"/>
            <a:headEnd/>
            <a:tailEnd/>
          </a:ln>
        </p:spPr>
      </p:pic>
      <p:pic>
        <p:nvPicPr>
          <p:cNvPr id="43011" name="Picture 3"/>
          <p:cNvPicPr>
            <a:picLocks noChangeAspect="1" noChangeArrowheads="1"/>
          </p:cNvPicPr>
          <p:nvPr/>
        </p:nvPicPr>
        <p:blipFill>
          <a:blip r:embed="rId4" cstate="print"/>
          <a:srcRect/>
          <a:stretch>
            <a:fillRect/>
          </a:stretch>
        </p:blipFill>
        <p:spPr bwMode="auto">
          <a:xfrm>
            <a:off x="1088474" y="1458630"/>
            <a:ext cx="3178726" cy="1817970"/>
          </a:xfrm>
          <a:prstGeom prst="rect">
            <a:avLst/>
          </a:prstGeom>
          <a:noFill/>
          <a:ln w="9525">
            <a:noFill/>
            <a:miter lim="800000"/>
            <a:headEnd/>
            <a:tailEnd/>
          </a:ln>
        </p:spPr>
      </p:pic>
      <p:pic>
        <p:nvPicPr>
          <p:cNvPr id="43012" name="Picture 4"/>
          <p:cNvPicPr>
            <a:picLocks noChangeAspect="1" noChangeArrowheads="1"/>
          </p:cNvPicPr>
          <p:nvPr/>
        </p:nvPicPr>
        <p:blipFill>
          <a:blip r:embed="rId5" cstate="print"/>
          <a:srcRect/>
          <a:stretch>
            <a:fillRect/>
          </a:stretch>
        </p:blipFill>
        <p:spPr bwMode="auto">
          <a:xfrm>
            <a:off x="4724400" y="1371600"/>
            <a:ext cx="2971800" cy="2000250"/>
          </a:xfrm>
          <a:prstGeom prst="rect">
            <a:avLst/>
          </a:prstGeom>
          <a:noFill/>
          <a:ln w="9525">
            <a:noFill/>
            <a:miter lim="800000"/>
            <a:headEnd/>
            <a:tailEnd/>
          </a:ln>
        </p:spPr>
      </p:pic>
      <p:pic>
        <p:nvPicPr>
          <p:cNvPr id="43013" name="Picture 5"/>
          <p:cNvPicPr>
            <a:picLocks noChangeAspect="1" noChangeArrowheads="1"/>
          </p:cNvPicPr>
          <p:nvPr/>
        </p:nvPicPr>
        <p:blipFill>
          <a:blip r:embed="rId6" cstate="print"/>
          <a:srcRect/>
          <a:stretch>
            <a:fillRect/>
          </a:stretch>
        </p:blipFill>
        <p:spPr bwMode="auto">
          <a:xfrm>
            <a:off x="1905000" y="3276600"/>
            <a:ext cx="5334000" cy="1838325"/>
          </a:xfrm>
          <a:prstGeom prst="rect">
            <a:avLst/>
          </a:prstGeom>
          <a:noFill/>
          <a:ln w="9525">
            <a:noFill/>
            <a:miter lim="800000"/>
            <a:headEnd/>
            <a:tailEnd/>
          </a:ln>
        </p:spPr>
      </p:pic>
      <p:pic>
        <p:nvPicPr>
          <p:cNvPr id="43014" name="Picture 6"/>
          <p:cNvPicPr>
            <a:picLocks noChangeAspect="1" noChangeArrowheads="1"/>
          </p:cNvPicPr>
          <p:nvPr/>
        </p:nvPicPr>
        <p:blipFill>
          <a:blip r:embed="rId7" cstate="print"/>
          <a:srcRect/>
          <a:stretch>
            <a:fillRect/>
          </a:stretch>
        </p:blipFill>
        <p:spPr bwMode="auto">
          <a:xfrm>
            <a:off x="1981200" y="5181600"/>
            <a:ext cx="5429250" cy="1257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highbridnation.com/wordpress/wp-content/uploads/2011/02/Gen.-Nathan-Bedford-Forrest.jpg"/>
          <p:cNvPicPr>
            <a:picLocks noChangeAspect="1" noChangeArrowheads="1"/>
          </p:cNvPicPr>
          <p:nvPr/>
        </p:nvPicPr>
        <p:blipFill>
          <a:blip r:embed="rId3" cstate="print"/>
          <a:srcRect/>
          <a:stretch>
            <a:fillRect/>
          </a:stretch>
        </p:blipFill>
        <p:spPr bwMode="auto">
          <a:xfrm>
            <a:off x="2038351" y="0"/>
            <a:ext cx="5143499" cy="685800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152400"/>
            <a:ext cx="8153400" cy="6186309"/>
          </a:xfrm>
          <a:prstGeom prst="rect">
            <a:avLst/>
          </a:prstGeom>
          <a:noFill/>
        </p:spPr>
        <p:txBody>
          <a:bodyPr wrap="square" rtlCol="0">
            <a:spAutoFit/>
          </a:bodyPr>
          <a:lstStyle/>
          <a:p>
            <a:pPr algn="ctr"/>
            <a:r>
              <a:rPr lang="en-US" sz="2000" dirty="0" smtClean="0"/>
              <a:t>Force Act (1870)</a:t>
            </a:r>
          </a:p>
          <a:p>
            <a:endParaRPr lang="en-US" dirty="0"/>
          </a:p>
          <a:p>
            <a:r>
              <a:rPr lang="en-US" dirty="0" smtClean="0"/>
              <a:t>Be </a:t>
            </a:r>
            <a:r>
              <a:rPr lang="en-US" dirty="0"/>
              <a:t>it further enacted, That if any person shall </a:t>
            </a:r>
            <a:r>
              <a:rPr lang="en-US" b="1" dirty="0"/>
              <a:t>prevent, hinder, control, or intimidate, or shall attempt to prevent, hinder, control, or intimidate, </a:t>
            </a:r>
            <a:r>
              <a:rPr lang="en-US" dirty="0"/>
              <a:t>any person from exercising or in exercising the right of suffrage, to whom the right of suffrage is secured or guaranteed by the fifteenth amendment to the Constitution of the United States, </a:t>
            </a:r>
            <a:r>
              <a:rPr lang="en-US" b="1" dirty="0"/>
              <a:t>by means of bribery, threats, or threats of depriving such person of employment or occupation, or of ejecting such person from rented house, lands, or other property, or by threats of refusing to renew leases or contracts for labor, or by threats of violence to himself or family, </a:t>
            </a:r>
            <a:r>
              <a:rPr lang="en-US" dirty="0"/>
              <a:t>such person so offending shall be deemed guilty of a misdemeanor, and shall, on conviction thereof, be fined not less than five hundred dollars, or be imprisoned not less than one month and not more than one year, or both, at the discretion of the </a:t>
            </a:r>
            <a:r>
              <a:rPr lang="en-US" dirty="0" smtClean="0"/>
              <a:t>court</a:t>
            </a:r>
            <a:r>
              <a:rPr lang="en-US" dirty="0"/>
              <a:t> </a:t>
            </a:r>
            <a:r>
              <a:rPr lang="en-US" dirty="0" smtClean="0"/>
              <a:t>. . .</a:t>
            </a:r>
          </a:p>
          <a:p>
            <a:endParaRPr lang="en-US" dirty="0"/>
          </a:p>
          <a:p>
            <a:r>
              <a:rPr lang="en-US" dirty="0" smtClean="0"/>
              <a:t>And </a:t>
            </a:r>
            <a:r>
              <a:rPr lang="en-US" dirty="0"/>
              <a:t>be it further enacted, That if two or more persons shall </a:t>
            </a:r>
            <a:r>
              <a:rPr lang="en-US" b="1" dirty="0"/>
              <a:t>band or conspire together ... to violate any provision of this act, or to injure, oppress, threaten, or intimidate any citizen with intent to prevent or hinder his free exercise and enjoyment of any right or privilege granted or secured to him by the Constitution or laws of the United States, or because of his having exercised the same, such persons shall be held guilty of felony, </a:t>
            </a:r>
            <a:r>
              <a:rPr lang="en-US" dirty="0"/>
              <a:t>and, on conviction thereof, shall be fined or imprisoned, or both, at the discretion of the court, -- the fine not to exceed five thousand dollars, and the imprisonment not to exceed ten years </a:t>
            </a:r>
            <a:r>
              <a:rPr lang="en-US" dirty="0" smtClean="0"/>
              <a:t>...</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685800"/>
            <a:ext cx="7543800" cy="4924425"/>
          </a:xfrm>
          <a:prstGeom prst="rect">
            <a:avLst/>
          </a:prstGeom>
          <a:noFill/>
        </p:spPr>
        <p:txBody>
          <a:bodyPr wrap="square" rtlCol="0">
            <a:spAutoFit/>
          </a:bodyPr>
          <a:lstStyle/>
          <a:p>
            <a:pPr algn="ctr"/>
            <a:r>
              <a:rPr lang="en-US" dirty="0" smtClean="0"/>
              <a:t>Civil Rights Act (1871)</a:t>
            </a:r>
          </a:p>
          <a:p>
            <a:endParaRPr lang="en-US" dirty="0"/>
          </a:p>
          <a:p>
            <a:r>
              <a:rPr lang="en-US" dirty="0" smtClean="0"/>
              <a:t>[Sec. 1983] </a:t>
            </a:r>
            <a:r>
              <a:rPr lang="en-US" sz="2000" dirty="0" smtClean="0"/>
              <a:t>Every </a:t>
            </a:r>
            <a:r>
              <a:rPr lang="en-US" sz="2000" dirty="0"/>
              <a:t>person who under color of any statute, ordinance, regulation, custom, or usage, of any State or Territory or the District of Columbia, subjects, or causes to be subjected, any citizen of the United States or other person within the jurisdiction thereof to the deprivation of any rights, privileges, or immunities secured by the Constitution and laws, shall be liable to the party injured in an action at law, Suit in equity, or other proper proceeding for redress, except that in any action brought against a judicial officer for an act or omission taken in such officer's judicial capacity, injunctive relief shall not be granted unless a declaratory decree was violated or declaratory relief was unavailable. For the purposes of this section, any Act of Congress applicable exclusively to the District of Columbia shall be considered to be a statute of the District of Columbia.</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228600"/>
            <a:ext cx="7696200" cy="6186309"/>
          </a:xfrm>
          <a:prstGeom prst="rect">
            <a:avLst/>
          </a:prstGeom>
          <a:noFill/>
        </p:spPr>
        <p:txBody>
          <a:bodyPr wrap="square" rtlCol="0">
            <a:spAutoFit/>
          </a:bodyPr>
          <a:lstStyle/>
          <a:p>
            <a:pPr algn="ctr"/>
            <a:r>
              <a:rPr lang="en-US" dirty="0" smtClean="0"/>
              <a:t>Civil Rights Act (1875)</a:t>
            </a:r>
          </a:p>
          <a:p>
            <a:endParaRPr lang="en-US" dirty="0"/>
          </a:p>
          <a:p>
            <a:r>
              <a:rPr lang="en-US" dirty="0" smtClean="0"/>
              <a:t>An </a:t>
            </a:r>
            <a:r>
              <a:rPr lang="en-US" dirty="0"/>
              <a:t>act to protect all citizens in their civil and legal rights. Whereas, it is essential to just government we recognize the equality of all men before the law, and hold that it is the duty of government in its dealings with the people to mete out equal and exact justice to all, of whatever nativity, race, color, or persuasion, religious or political; and it being the appropriate object of legislation to enact great fundamental principles into law</a:t>
            </a:r>
            <a:r>
              <a:rPr lang="en-US" dirty="0" smtClean="0"/>
              <a:t>:</a:t>
            </a:r>
          </a:p>
          <a:p>
            <a:endParaRPr lang="en-US" dirty="0"/>
          </a:p>
          <a:p>
            <a:r>
              <a:rPr lang="en-US" dirty="0" smtClean="0"/>
              <a:t>Therefore</a:t>
            </a:r>
            <a:r>
              <a:rPr lang="en-US" dirty="0"/>
              <a:t>, Be it enacted by the Senate and House of Representatives of the United States of America in Congress assembled, That all persons within the jurisdiction of the United States shall be entitled to the </a:t>
            </a:r>
            <a:r>
              <a:rPr lang="en-US" b="1" dirty="0"/>
              <a:t>full and equal and enjoyment of the accommodations, advantages, facilities, and privileges of inns, public conveyances on land or water, theaters, and other places of public amusement</a:t>
            </a:r>
            <a:r>
              <a:rPr lang="en-US" dirty="0"/>
              <a:t>; subject only to the conditions and limitations established by law, and applicable alike to citizens of every race and color, regardless of any previous condition of </a:t>
            </a:r>
            <a:r>
              <a:rPr lang="en-US" dirty="0" smtClean="0"/>
              <a:t>servitude</a:t>
            </a:r>
            <a:r>
              <a:rPr lang="en-US" dirty="0"/>
              <a:t> </a:t>
            </a:r>
            <a:r>
              <a:rPr lang="en-US" dirty="0" smtClean="0"/>
              <a:t>. . .</a:t>
            </a:r>
          </a:p>
          <a:p>
            <a:endParaRPr lang="en-US" dirty="0"/>
          </a:p>
          <a:p>
            <a:r>
              <a:rPr lang="en-US" dirty="0" smtClean="0"/>
              <a:t>Sec</a:t>
            </a:r>
            <a:r>
              <a:rPr lang="en-US" dirty="0"/>
              <a:t>. 3. That the district and circuit courts of the United States shall have, </a:t>
            </a:r>
            <a:r>
              <a:rPr lang="en-US" b="1" dirty="0"/>
              <a:t>exclusively of the courts of the several States</a:t>
            </a:r>
            <a:r>
              <a:rPr lang="en-US" dirty="0"/>
              <a:t>, cognizance of all crimes and offenses against, and violations of, the provisions of this act</a:t>
            </a:r>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p:cNvPicPr>
            <a:picLocks noChangeAspect="1" noChangeArrowheads="1"/>
          </p:cNvPicPr>
          <p:nvPr/>
        </p:nvPicPr>
        <p:blipFill>
          <a:blip r:embed="rId3" cstate="print"/>
          <a:srcRect/>
          <a:stretch>
            <a:fillRect/>
          </a:stretch>
        </p:blipFill>
        <p:spPr bwMode="auto">
          <a:xfrm>
            <a:off x="123062" y="602092"/>
            <a:ext cx="8792338" cy="572250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http://www.old-picture.com/mathew-brady-studio/pictures/Salmon-Chase.jpg"/>
          <p:cNvPicPr>
            <a:picLocks noChangeAspect="1" noChangeArrowheads="1"/>
          </p:cNvPicPr>
          <p:nvPr/>
        </p:nvPicPr>
        <p:blipFill>
          <a:blip r:embed="rId3" cstate="print"/>
          <a:srcRect/>
          <a:stretch>
            <a:fillRect/>
          </a:stretch>
        </p:blipFill>
        <p:spPr bwMode="auto">
          <a:xfrm>
            <a:off x="2361432" y="-62752"/>
            <a:ext cx="4648968" cy="6768352"/>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File:Chief Justice Morrison Waite.jpg"/>
          <p:cNvPicPr>
            <a:picLocks noChangeAspect="1" noChangeArrowheads="1"/>
          </p:cNvPicPr>
          <p:nvPr/>
        </p:nvPicPr>
        <p:blipFill>
          <a:blip r:embed="rId3" cstate="print"/>
          <a:srcRect/>
          <a:stretch>
            <a:fillRect/>
          </a:stretch>
        </p:blipFill>
        <p:spPr bwMode="auto">
          <a:xfrm>
            <a:off x="1838246" y="152400"/>
            <a:ext cx="5341632" cy="6477000"/>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File:ColfaxMassacre.jpg"/>
          <p:cNvPicPr>
            <a:picLocks noChangeAspect="1" noChangeArrowheads="1"/>
          </p:cNvPicPr>
          <p:nvPr/>
        </p:nvPicPr>
        <p:blipFill>
          <a:blip r:embed="rId3" cstate="print"/>
          <a:srcRect/>
          <a:stretch>
            <a:fillRect/>
          </a:stretch>
        </p:blipFill>
        <p:spPr bwMode="auto">
          <a:xfrm>
            <a:off x="440873" y="57531"/>
            <a:ext cx="7941127" cy="6114669"/>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0"/>
            <a:ext cx="7315200" cy="7355860"/>
          </a:xfrm>
          <a:prstGeom prst="rect">
            <a:avLst/>
          </a:prstGeom>
          <a:noFill/>
        </p:spPr>
        <p:txBody>
          <a:bodyPr wrap="square" rtlCol="0">
            <a:spAutoFit/>
          </a:bodyPr>
          <a:lstStyle/>
          <a:p>
            <a:pPr algn="ctr"/>
            <a:r>
              <a:rPr lang="en-US" i="1" dirty="0" smtClean="0"/>
              <a:t>U.S. v Cruikshank </a:t>
            </a:r>
            <a:r>
              <a:rPr lang="en-US" dirty="0" smtClean="0"/>
              <a:t>(1876)</a:t>
            </a:r>
          </a:p>
          <a:p>
            <a:endParaRPr lang="en-US" dirty="0"/>
          </a:p>
          <a:p>
            <a:r>
              <a:rPr lang="en-US" sz="2000" dirty="0"/>
              <a:t>The people of the United States resident within any State are subject to two governments: one State, and the other National; but there need be no conflict between the two. </a:t>
            </a:r>
            <a:r>
              <a:rPr lang="en-US" sz="2000" b="1" dirty="0"/>
              <a:t>The powers which one possesses, the other does </a:t>
            </a:r>
            <a:r>
              <a:rPr lang="en-US" sz="2000" b="1" dirty="0" smtClean="0"/>
              <a:t>not</a:t>
            </a:r>
            <a:r>
              <a:rPr lang="en-US" sz="2000" dirty="0"/>
              <a:t> </a:t>
            </a:r>
            <a:r>
              <a:rPr lang="en-US" sz="2000" dirty="0" smtClean="0"/>
              <a:t>. . .</a:t>
            </a:r>
          </a:p>
          <a:p>
            <a:endParaRPr lang="en-US" sz="2000" dirty="0"/>
          </a:p>
          <a:p>
            <a:r>
              <a:rPr lang="en-US" sz="2000" dirty="0"/>
              <a:t>The government of the United States is one of delegated powers alone. Its authority is defined and limited by the Constitution. All powers not granted to it by that instrument are reserved to the States or the people. No rights can be acquired under the constitution or laws of the United States, except such as the government of the United States has the authority to grant or secure. All that cannot be so granted or secured are left under the protection of the </a:t>
            </a:r>
            <a:r>
              <a:rPr lang="en-US" sz="2000" dirty="0" smtClean="0"/>
              <a:t>States . . .</a:t>
            </a:r>
          </a:p>
          <a:p>
            <a:endParaRPr lang="en-US" sz="2000" dirty="0"/>
          </a:p>
          <a:p>
            <a:r>
              <a:rPr lang="en-US" sz="2000" dirty="0"/>
              <a:t>Inasmuch, therefore, as it does not appear in these counts that the intent of the defendants was to prevent these parties from exercising their right to vote on account of their race, &amp;c., it does not appear that it was their intent to interfere with any right granted or secured by the constitution or laws of the United States. </a:t>
            </a:r>
            <a:r>
              <a:rPr lang="en-US" sz="2000" b="1" dirty="0"/>
              <a:t>We may suspect that race was the cause of the hostility; but it is not so averred</a:t>
            </a:r>
            <a:r>
              <a:rPr lang="en-US" sz="2000" dirty="0"/>
              <a:t>. </a:t>
            </a:r>
          </a:p>
          <a:p>
            <a:endParaRPr lang="en-US" b="1" dirty="0"/>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152400"/>
            <a:ext cx="7391400" cy="6801862"/>
          </a:xfrm>
          <a:prstGeom prst="rect">
            <a:avLst/>
          </a:prstGeom>
          <a:noFill/>
        </p:spPr>
        <p:txBody>
          <a:bodyPr wrap="square" rtlCol="0">
            <a:spAutoFit/>
          </a:bodyPr>
          <a:lstStyle/>
          <a:p>
            <a:pPr algn="ctr"/>
            <a:r>
              <a:rPr lang="en-US" i="1" dirty="0" smtClean="0"/>
              <a:t>U.S. v. Reese </a:t>
            </a:r>
            <a:r>
              <a:rPr lang="en-US" dirty="0" smtClean="0"/>
              <a:t>(1876)</a:t>
            </a:r>
          </a:p>
          <a:p>
            <a:endParaRPr lang="en-US" dirty="0"/>
          </a:p>
          <a:p>
            <a:r>
              <a:rPr lang="en-US" sz="2000" dirty="0"/>
              <a:t>Looking, then, to this </a:t>
            </a:r>
            <a:r>
              <a:rPr lang="en-US" sz="2000" dirty="0" smtClean="0"/>
              <a:t>statute, we </a:t>
            </a:r>
            <a:r>
              <a:rPr lang="en-US" sz="2000" dirty="0"/>
              <a:t>find that its first section provides that all citizens of the United States, who are or shall be otherwise qualified by law to vote at any election, &amp;c., shall be entitled and allowed to vote thereat, without distinction of race, color, or previous condition of servitude, any constitution, &amp;c., of the State to the contrary notwithstanding. This simply declares a right, without providing a punishment for its </a:t>
            </a:r>
            <a:r>
              <a:rPr lang="en-US" sz="2000" dirty="0" smtClean="0"/>
              <a:t>violation . . .</a:t>
            </a:r>
          </a:p>
          <a:p>
            <a:endParaRPr lang="en-US" sz="2000" dirty="0"/>
          </a:p>
          <a:p>
            <a:r>
              <a:rPr lang="en-US" sz="2000" dirty="0"/>
              <a:t>The Fifteenth Amendment does not confer the right of suffrage upon any one. It prevents the States, or the United States, however, from giving preference, in this particular, to one citizen of the United States over another on account of race, color, or previous condition of servitude</a:t>
            </a:r>
            <a:r>
              <a:rPr lang="en-US" sz="2000" dirty="0" smtClean="0"/>
              <a:t>. . .</a:t>
            </a:r>
          </a:p>
          <a:p>
            <a:endParaRPr lang="en-US" sz="2000" dirty="0"/>
          </a:p>
          <a:p>
            <a:r>
              <a:rPr lang="en-US" sz="2000" dirty="0"/>
              <a:t>It has not been contended, nor can it be, that the amendment confers authority to impose penalties for every wrongful refusal to receive the vote of a qualified elector at State elections. It is only when the wrongful refusal at such an election is because of race, color, or previous condition of servitude, that Congress can interfere, and provide for its punishment. </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images-mediawiki-sites.thefullwiki.org/08/2/1/1/5037604752328951.jpg"/>
          <p:cNvPicPr>
            <a:picLocks noChangeAspect="1" noChangeArrowheads="1"/>
          </p:cNvPicPr>
          <p:nvPr/>
        </p:nvPicPr>
        <p:blipFill>
          <a:blip r:embed="rId3" cstate="print"/>
          <a:srcRect/>
          <a:stretch>
            <a:fillRect/>
          </a:stretch>
        </p:blipFill>
        <p:spPr bwMode="auto">
          <a:xfrm>
            <a:off x="71036" y="26669"/>
            <a:ext cx="8539564" cy="6297931"/>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cdis.missouri.edu/exec/data/courses/8235/public/lesson03/1876electionmap.jpg"/>
          <p:cNvPicPr>
            <a:picLocks noChangeAspect="1" noChangeArrowheads="1"/>
          </p:cNvPicPr>
          <p:nvPr/>
        </p:nvPicPr>
        <p:blipFill>
          <a:blip r:embed="rId3" cstate="print"/>
          <a:srcRect/>
          <a:stretch>
            <a:fillRect/>
          </a:stretch>
        </p:blipFill>
        <p:spPr bwMode="auto">
          <a:xfrm>
            <a:off x="405" y="1143000"/>
            <a:ext cx="9064963" cy="4800600"/>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1429</TotalTime>
  <Words>1914</Words>
  <Application>Microsoft Office PowerPoint</Application>
  <PresentationFormat>On-screen Show (4:3)</PresentationFormat>
  <Paragraphs>121</Paragraphs>
  <Slides>31</Slides>
  <Notes>31</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Reconstruction Plans</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Impeachment vote map</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Reconstruction Plans</dc:title>
  <dc:creator>KC</dc:creator>
  <cp:lastModifiedBy>KC</cp:lastModifiedBy>
  <cp:revision>19</cp:revision>
  <dcterms:created xsi:type="dcterms:W3CDTF">2011-02-26T02:12:47Z</dcterms:created>
  <dcterms:modified xsi:type="dcterms:W3CDTF">2011-02-27T02:01:58Z</dcterms:modified>
</cp:coreProperties>
</file>