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58" r:id="rId3"/>
    <p:sldId id="259" r:id="rId4"/>
    <p:sldId id="279" r:id="rId5"/>
    <p:sldId id="280" r:id="rId6"/>
    <p:sldId id="264" r:id="rId7"/>
    <p:sldId id="281" r:id="rId8"/>
    <p:sldId id="268" r:id="rId9"/>
    <p:sldId id="269" r:id="rId10"/>
    <p:sldId id="282" r:id="rId11"/>
    <p:sldId id="283" r:id="rId12"/>
    <p:sldId id="265" r:id="rId13"/>
    <p:sldId id="266" r:id="rId14"/>
    <p:sldId id="267" r:id="rId15"/>
    <p:sldId id="284" r:id="rId16"/>
    <p:sldId id="277" r:id="rId17"/>
    <p:sldId id="278" r:id="rId18"/>
    <p:sldId id="272" r:id="rId19"/>
    <p:sldId id="273" r:id="rId20"/>
    <p:sldId id="274"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344CE2-B909-4275-A426-459FBF86357B}" type="datetimeFigureOut">
              <a:rPr lang="en-US" smtClean="0"/>
              <a:t>04-Feb-11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618EDC-0B75-4558-A435-9928B069AD0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James</a:t>
            </a:r>
            <a:r>
              <a:rPr lang="en-US" baseline="0" dirty="0" smtClean="0"/>
              <a:t> </a:t>
            </a:r>
            <a:r>
              <a:rPr lang="en-US" baseline="0" dirty="0" err="1" smtClean="0"/>
              <a:t>wilson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George mason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Elbridge </a:t>
            </a:r>
            <a:r>
              <a:rPr lang="en-US" dirty="0" err="1" smtClean="0"/>
              <a:t>gerry</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 </a:t>
            </a:r>
            <a:r>
              <a:rPr lang="en-US" dirty="0" err="1" smtClean="0"/>
              <a:t>hancock</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George</a:t>
            </a:r>
            <a:r>
              <a:rPr lang="en-US" baseline="0" dirty="0" smtClean="0"/>
              <a:t> </a:t>
            </a:r>
            <a:r>
              <a:rPr lang="en-US" baseline="0" dirty="0" err="1" smtClean="0"/>
              <a:t>clinton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Patrick </a:t>
            </a:r>
            <a:r>
              <a:rPr lang="en-US" dirty="0" err="1" smtClean="0"/>
              <a:t>henry</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Brutus I</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t>04-Feb-11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t>04-Feb-11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E41CEC-016D-4934-861C-427D0BE66EBF}" type="datetimeFigureOut">
              <a:rPr lang="en-US" smtClean="0"/>
              <a:t>04-Feb-11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E41CEC-016D-4934-861C-427D0BE66EBF}" type="datetimeFigureOut">
              <a:rPr lang="en-US" smtClean="0"/>
              <a:t>04-Feb-11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E41CEC-016D-4934-861C-427D0BE66EBF}" type="datetimeFigureOut">
              <a:rPr lang="en-US" smtClean="0"/>
              <a:t>04-Feb-11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E41CEC-016D-4934-861C-427D0BE66EBF}" type="datetimeFigureOut">
              <a:rPr lang="en-US" smtClean="0"/>
              <a:t>04-Feb-11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E41CEC-016D-4934-861C-427D0BE66EBF}" type="datetimeFigureOut">
              <a:rPr lang="en-US" smtClean="0"/>
              <a:t>04-Feb-11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E41CEC-016D-4934-861C-427D0BE66EBF}" type="datetimeFigureOut">
              <a:rPr lang="en-US" smtClean="0"/>
              <a:t>04-Feb-11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E41CEC-016D-4934-861C-427D0BE66EBF}" type="datetimeFigureOut">
              <a:rPr lang="en-US" smtClean="0"/>
              <a:t>04-Feb-11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t>04-Feb-11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t>04-Feb-11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E41CEC-016D-4934-861C-427D0BE66EBF}" type="datetimeFigureOut">
              <a:rPr lang="en-US" smtClean="0"/>
              <a:t>04-Feb-11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B15567-B2E3-4422-A1B9-17730CAA0BA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t-1.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2.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3.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bbypopulation.png"/>
          <p:cNvPicPr>
            <a:picLocks noChangeAspect="1"/>
          </p:cNvPicPr>
          <p:nvPr/>
        </p:nvPicPr>
        <p:blipFill>
          <a:blip r:embed="rId3" cstate="print"/>
          <a:stretch>
            <a:fillRect/>
          </a:stretch>
        </p:blipFill>
        <p:spPr>
          <a:xfrm>
            <a:off x="2743200" y="-11516"/>
            <a:ext cx="3657599" cy="688103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bbymap.png"/>
          <p:cNvPicPr>
            <a:picLocks noChangeAspect="1"/>
          </p:cNvPicPr>
          <p:nvPr/>
        </p:nvPicPr>
        <p:blipFill>
          <a:blip r:embed="rId3" cstate="print"/>
          <a:stretch>
            <a:fillRect/>
          </a:stretch>
        </p:blipFill>
        <p:spPr>
          <a:xfrm rot="217193">
            <a:off x="2026863" y="-101893"/>
            <a:ext cx="5062524" cy="707060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mericanantiquarian.org/images/guidebook/apprints/jameswilsonpainting.JPG"/>
          <p:cNvPicPr>
            <a:picLocks noChangeAspect="1" noChangeArrowheads="1"/>
          </p:cNvPicPr>
          <p:nvPr/>
        </p:nvPicPr>
        <p:blipFill>
          <a:blip r:embed="rId3" cstate="print"/>
          <a:srcRect/>
          <a:stretch>
            <a:fillRect/>
          </a:stretch>
        </p:blipFill>
        <p:spPr bwMode="auto">
          <a:xfrm>
            <a:off x="2057400" y="-54337"/>
            <a:ext cx="5105400" cy="6738023"/>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teachingamericanhistory.org/ratification/images/federalfarmer.jpg"/>
          <p:cNvPicPr>
            <a:picLocks noChangeAspect="1" noChangeArrowheads="1"/>
          </p:cNvPicPr>
          <p:nvPr/>
        </p:nvPicPr>
        <p:blipFill>
          <a:blip r:embed="rId3" cstate="print"/>
          <a:srcRect/>
          <a:stretch>
            <a:fillRect/>
          </a:stretch>
        </p:blipFill>
        <p:spPr bwMode="auto">
          <a:xfrm>
            <a:off x="2209800" y="-228600"/>
            <a:ext cx="5110582" cy="776682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research.history.org/pf/images/people/georgeMason.jpg"/>
          <p:cNvPicPr>
            <a:picLocks noChangeAspect="1" noChangeArrowheads="1"/>
          </p:cNvPicPr>
          <p:nvPr/>
        </p:nvPicPr>
        <p:blipFill>
          <a:blip r:embed="rId3" cstate="print"/>
          <a:srcRect/>
          <a:stretch>
            <a:fillRect/>
          </a:stretch>
        </p:blipFill>
        <p:spPr bwMode="auto">
          <a:xfrm>
            <a:off x="1520292" y="57432"/>
            <a:ext cx="6023508" cy="664816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upload.wikimedia.org/wikipedia/commons/3/3a/05_Elbridge_Gerry_3x4.jpg"/>
          <p:cNvPicPr>
            <a:picLocks noChangeAspect="1" noChangeArrowheads="1"/>
          </p:cNvPicPr>
          <p:nvPr/>
        </p:nvPicPr>
        <p:blipFill>
          <a:blip r:embed="rId3" cstate="print"/>
          <a:srcRect/>
          <a:stretch>
            <a:fillRect/>
          </a:stretch>
        </p:blipFill>
        <p:spPr bwMode="auto">
          <a:xfrm>
            <a:off x="1828800" y="-228600"/>
            <a:ext cx="6057900" cy="80772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t-1.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deralpillars-ben.jpg"/>
          <p:cNvPicPr>
            <a:picLocks noChangeAspect="1"/>
          </p:cNvPicPr>
          <p:nvPr/>
        </p:nvPicPr>
        <p:blipFill>
          <a:blip r:embed="rId3" cstate="print"/>
          <a:stretch>
            <a:fillRect/>
          </a:stretch>
        </p:blipFill>
        <p:spPr>
          <a:xfrm>
            <a:off x="0" y="2148955"/>
            <a:ext cx="9144000" cy="256009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theamericanrevolution.org/img/people/8_a.jpg"/>
          <p:cNvPicPr>
            <a:picLocks noChangeAspect="1" noChangeArrowheads="1"/>
          </p:cNvPicPr>
          <p:nvPr/>
        </p:nvPicPr>
        <p:blipFill>
          <a:blip r:embed="rId3" cstate="print"/>
          <a:srcRect/>
          <a:stretch>
            <a:fillRect/>
          </a:stretch>
        </p:blipFill>
        <p:spPr bwMode="auto">
          <a:xfrm>
            <a:off x="2223337" y="200024"/>
            <a:ext cx="5015663" cy="635317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upload.wikimedia.org/wikipedia/commons/thumb/6/67/George_Clinton_by_Ezra_Ames.jpg/225px-George_Clinton_by_Ezra_Ames.jpg"/>
          <p:cNvPicPr>
            <a:picLocks noChangeAspect="1" noChangeArrowheads="1"/>
          </p:cNvPicPr>
          <p:nvPr/>
        </p:nvPicPr>
        <p:blipFill>
          <a:blip r:embed="rId3" cstate="print"/>
          <a:srcRect/>
          <a:stretch>
            <a:fillRect/>
          </a:stretch>
        </p:blipFill>
        <p:spPr bwMode="auto">
          <a:xfrm>
            <a:off x="2376440" y="-22226"/>
            <a:ext cx="5319760" cy="688022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Patrick henry.JPG"/>
          <p:cNvPicPr>
            <a:picLocks noChangeAspect="1" noChangeArrowheads="1"/>
          </p:cNvPicPr>
          <p:nvPr/>
        </p:nvPicPr>
        <p:blipFill>
          <a:blip r:embed="rId3" cstate="print"/>
          <a:srcRect/>
          <a:stretch>
            <a:fillRect/>
          </a:stretch>
        </p:blipFill>
        <p:spPr bwMode="auto">
          <a:xfrm>
            <a:off x="1752600" y="-18743"/>
            <a:ext cx="5791200" cy="6993809"/>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2.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File:An Advertisement of The Federalist - Project Gutenberg eText 16960.jpg"/>
          <p:cNvPicPr>
            <a:picLocks noChangeAspect="1" noChangeArrowheads="1"/>
          </p:cNvPicPr>
          <p:nvPr/>
        </p:nvPicPr>
        <p:blipFill>
          <a:blip r:embed="rId3" cstate="print"/>
          <a:srcRect/>
          <a:stretch>
            <a:fillRect/>
          </a:stretch>
        </p:blipFill>
        <p:spPr bwMode="auto">
          <a:xfrm>
            <a:off x="2444046" y="-56146"/>
            <a:ext cx="4490154" cy="6914146"/>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New York Journal"/>
          <p:cNvPicPr>
            <a:picLocks noChangeAspect="1" noChangeArrowheads="1"/>
          </p:cNvPicPr>
          <p:nvPr/>
        </p:nvPicPr>
        <p:blipFill>
          <a:blip r:embed="rId3" cstate="print"/>
          <a:srcRect/>
          <a:stretch>
            <a:fillRect/>
          </a:stretch>
        </p:blipFill>
        <p:spPr bwMode="auto">
          <a:xfrm>
            <a:off x="2667000" y="-60048"/>
            <a:ext cx="4648200" cy="7157554"/>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04800"/>
            <a:ext cx="7924800" cy="6740307"/>
          </a:xfrm>
          <a:prstGeom prst="rect">
            <a:avLst/>
          </a:prstGeom>
          <a:noFill/>
        </p:spPr>
        <p:txBody>
          <a:bodyPr wrap="square" rtlCol="0">
            <a:spAutoFit/>
          </a:bodyPr>
          <a:lstStyle/>
          <a:p>
            <a:r>
              <a:rPr lang="en-US" dirty="0" smtClean="0"/>
              <a:t>Federalist 10</a:t>
            </a:r>
          </a:p>
          <a:p>
            <a:endParaRPr lang="en-US" dirty="0"/>
          </a:p>
          <a:p>
            <a:r>
              <a:rPr lang="en-US" dirty="0"/>
              <a:t>From this view of the subject it may be concluded that a pure democracy, by which I mean a society consisting of a small number of citizens, who assemble and administer the government in person, can admit of no cure for the </a:t>
            </a:r>
            <a:r>
              <a:rPr lang="en-US" dirty="0" err="1"/>
              <a:t>mischiefs</a:t>
            </a:r>
            <a:r>
              <a:rPr lang="en-US" dirty="0"/>
              <a:t> of faction. A common passion or interest will, in almost every case, be felt by a majority of the whole; a communication and concert result from the form of government itself; and there is nothing to check the inducements to sacrifice the weaker party or an obnoxious individual. Hence it is that such democracies have ever been spectacles of turbulence and contention; have ever been found incompatible with personal security or the rights of property; and have in general been as short in their lives as they have been violent in their </a:t>
            </a:r>
            <a:r>
              <a:rPr lang="en-US" dirty="0" smtClean="0"/>
              <a:t>deaths.</a:t>
            </a:r>
          </a:p>
          <a:p>
            <a:endParaRPr lang="en-US" dirty="0"/>
          </a:p>
          <a:p>
            <a:r>
              <a:rPr lang="en-US" b="1" dirty="0"/>
              <a:t>A republic, by which I mean a government in which the scheme of representation takes place, opens a different prospect, and promises the cure for which we are seeking. </a:t>
            </a:r>
            <a:r>
              <a:rPr lang="en-US" dirty="0"/>
              <a:t>Let us examine the points in which it varies from pure democracy, and we shall comprehend both the nature of the cure and the efficacy which it must derive from the Union</a:t>
            </a:r>
            <a:r>
              <a:rPr lang="en-US" dirty="0" smtClean="0"/>
              <a:t>.</a:t>
            </a:r>
          </a:p>
          <a:p>
            <a:endParaRPr lang="en-US" dirty="0"/>
          </a:p>
          <a:p>
            <a:r>
              <a:rPr lang="en-US" dirty="0"/>
              <a:t>The two great points of difference between a democracy and a republic are: first, the delegation of the government, in the latter, to a small number of citizens elected by the rest; secondly, the greater number of citizens, and greater sphere of country, over which the latter may be extended.</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7924800" cy="5078313"/>
          </a:xfrm>
          <a:prstGeom prst="rect">
            <a:avLst/>
          </a:prstGeom>
          <a:noFill/>
        </p:spPr>
        <p:txBody>
          <a:bodyPr wrap="square" rtlCol="0">
            <a:spAutoFit/>
          </a:bodyPr>
          <a:lstStyle/>
          <a:p>
            <a:r>
              <a:rPr lang="en-US" dirty="0"/>
              <a:t>The other point of difference is, the greater number of citizens and extent of territory which may be brought within the compass of republican than of democratic government; and it is this circumstance principally which renders factious combinations less to be dreaded in the former than in the latter. The smaller the society, the fewer probably will be the distinct parties and interests composing it; the fewer the distinct parties and interests, the more frequently will a majority be found of the same party; and the smaller the number of individuals composing a majority, and the smaller the compass within which they are placed, the more easily will they concert and execute their plans of oppression. </a:t>
            </a:r>
            <a:r>
              <a:rPr lang="en-US" b="1" dirty="0"/>
              <a:t>Extend the sphere, and you take in a greater variety of parties and interests; you make it less probable that a majority of the whole will have a common motive to invade the rights of other citizens; or if such a common motive exists, it will be more difficult for all who feel it to discover their own strength, and to act in unison with each other. </a:t>
            </a:r>
            <a:r>
              <a:rPr lang="en-US" dirty="0"/>
              <a:t>Besides other impediments, it may be remarked that, where there is a consciousness of unjust or dishonorable purposes, communication is always checked by distrust in proportion to the number whose concurrence is necessary.</a:t>
            </a:r>
          </a:p>
          <a:p>
            <a:r>
              <a:rPr lang="en-US" dirty="0" smtClean="0"/>
              <a:t/>
            </a:r>
            <a:br>
              <a:rPr lang="en-US" dirty="0" smtClean="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762000"/>
            <a:ext cx="7010400" cy="5078313"/>
          </a:xfrm>
          <a:prstGeom prst="rect">
            <a:avLst/>
          </a:prstGeom>
          <a:noFill/>
        </p:spPr>
        <p:txBody>
          <a:bodyPr wrap="square" rtlCol="0">
            <a:spAutoFit/>
          </a:bodyPr>
          <a:lstStyle/>
          <a:p>
            <a:r>
              <a:rPr lang="en-US" dirty="0" smtClean="0"/>
              <a:t>Brutus I</a:t>
            </a:r>
          </a:p>
          <a:p>
            <a:endParaRPr lang="en-US" dirty="0"/>
          </a:p>
          <a:p>
            <a:r>
              <a:rPr lang="en-US" dirty="0"/>
              <a:t>If respect is to be paid to the opinion of the greatest and wisest men who have ever thought or wrote on the science of government, we shall be constrained to conclude, that a free republic cannot succeed over a country of such immense extent, containing such a number of inhabitants, and these </a:t>
            </a:r>
            <a:r>
              <a:rPr lang="en-US" dirty="0" err="1"/>
              <a:t>encreasing</a:t>
            </a:r>
            <a:r>
              <a:rPr lang="en-US" dirty="0"/>
              <a:t> in such rapid progression as that of the whole United </a:t>
            </a:r>
            <a:r>
              <a:rPr lang="en-US" dirty="0" smtClean="0"/>
              <a:t>States</a:t>
            </a:r>
            <a:r>
              <a:rPr lang="en-US" dirty="0"/>
              <a:t> </a:t>
            </a:r>
            <a:r>
              <a:rPr lang="en-US" dirty="0" smtClean="0"/>
              <a:t>. . .</a:t>
            </a:r>
            <a:br>
              <a:rPr lang="en-US" dirty="0" smtClean="0"/>
            </a:br>
            <a:endParaRPr lang="en-US" dirty="0"/>
          </a:p>
          <a:p>
            <a:r>
              <a:rPr lang="en-US" b="1" dirty="0"/>
              <a:t>History furnishes no example of a free republic, any thing like the extent of the United States. </a:t>
            </a:r>
            <a:r>
              <a:rPr lang="en-US" dirty="0"/>
              <a:t>The Grecian republics were of small extent; so also was that of the Romans. Both of these, it is true, in process of time, extended their conquests over large territories of country; and the consequence was, that their governments were changed from that of free governments to those of the most tyrannical that ever existed in the world.</a:t>
            </a:r>
          </a:p>
          <a:p>
            <a:r>
              <a:rPr lang="en-US" dirty="0" smtClean="0"/>
              <a:t/>
            </a:r>
            <a:br>
              <a:rPr lang="en-US" dirty="0" smtClean="0"/>
            </a:b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85800"/>
            <a:ext cx="7315200" cy="4524315"/>
          </a:xfrm>
          <a:prstGeom prst="rect">
            <a:avLst/>
          </a:prstGeom>
          <a:noFill/>
        </p:spPr>
        <p:txBody>
          <a:bodyPr wrap="square" rtlCol="0">
            <a:spAutoFit/>
          </a:bodyPr>
          <a:lstStyle/>
          <a:p>
            <a:r>
              <a:rPr lang="en-US" dirty="0" smtClean="0"/>
              <a:t>Federalist 78</a:t>
            </a:r>
          </a:p>
          <a:p>
            <a:endParaRPr lang="en-US" dirty="0"/>
          </a:p>
          <a:p>
            <a:r>
              <a:rPr lang="en-US" dirty="0"/>
              <a:t>Whoever attentively considers the different departments of power must perceive, that, in a government in which they are separated from each other, the judiciary, from the nature of its functions, </a:t>
            </a:r>
            <a:r>
              <a:rPr lang="en-US" b="1" dirty="0"/>
              <a:t>will always be the least dangerous to the political rights of the Constitution;</a:t>
            </a:r>
            <a:r>
              <a:rPr lang="en-US" dirty="0"/>
              <a:t> because it will be least in a capacity to annoy or injure them. The Executive not only dispenses the honors, but holds the sword of the community. The legislature not only commands the purse, but prescribes the rules by which the duties and rights of every citizen are to be regulated. The judiciary, on the contrary, has no influence over either the sword or the purse; no direction either of the strength or of the wealth of the society; and can take no active resolution whatever. It may truly be said to have </a:t>
            </a:r>
            <a:r>
              <a:rPr lang="en-US" dirty="0" smtClean="0"/>
              <a:t>neither FORCE</a:t>
            </a:r>
            <a:r>
              <a:rPr lang="en-US" dirty="0"/>
              <a:t> nor WILL, but merely judgment; and must ultimately depend upon the aid of the executive arm even for the efficacy of its judgments.</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7696200" cy="5632311"/>
          </a:xfrm>
          <a:prstGeom prst="rect">
            <a:avLst/>
          </a:prstGeom>
          <a:noFill/>
        </p:spPr>
        <p:txBody>
          <a:bodyPr wrap="square" rtlCol="0">
            <a:spAutoFit/>
          </a:bodyPr>
          <a:lstStyle/>
          <a:p>
            <a:r>
              <a:rPr lang="en-US" dirty="0" smtClean="0"/>
              <a:t>Brutus V</a:t>
            </a:r>
          </a:p>
          <a:p>
            <a:endParaRPr lang="en-US" dirty="0"/>
          </a:p>
          <a:p>
            <a:r>
              <a:rPr lang="en-US" dirty="0"/>
              <a:t>The great objects then are declared in this preamble in general and indefinite terms to be to provide for the common </a:t>
            </a:r>
            <a:r>
              <a:rPr lang="en-US" dirty="0" err="1"/>
              <a:t>defence</a:t>
            </a:r>
            <a:r>
              <a:rPr lang="en-US" dirty="0"/>
              <a:t>, promote the general welfare, and an express power being vested in the legislature to make all laws which shall be necessary and proper for carrying into execution all the powers vested in the general government. </a:t>
            </a:r>
            <a:r>
              <a:rPr lang="en-US" dirty="0" smtClean="0"/>
              <a:t> The </a:t>
            </a:r>
            <a:r>
              <a:rPr lang="en-US" dirty="0"/>
              <a:t>inference is natural that the legislature will have an authority to make all laws which they shall judge necessary for the common safety, and to promote the general welfare. </a:t>
            </a:r>
            <a:r>
              <a:rPr lang="en-US" b="1" dirty="0"/>
              <a:t>This amounts to a power to make laws at discretion:</a:t>
            </a:r>
            <a:r>
              <a:rPr lang="en-US" dirty="0"/>
              <a:t> No terms can be found more indefinite than these, and it is obvious, that the legislature alone must judge what laws are proper and necessary for the purpose. It may be said, that this way of explaining the constitution, is torturing and making it speak what it never intended. This is far from my intention, and I shall not even insist upon this implied power, but join issue with those who say we are to collect the idea of the powers given from the express words of the clauses granting them; and it will not be difficult to </a:t>
            </a:r>
            <a:r>
              <a:rPr lang="en-US" dirty="0" err="1"/>
              <a:t>shew</a:t>
            </a:r>
            <a:r>
              <a:rPr lang="en-US" dirty="0"/>
              <a:t> that the same authority is expressly given which is supposed to be implied in the forgoing paragraphs.</a:t>
            </a:r>
          </a:p>
          <a:p>
            <a:r>
              <a:rPr lang="en-US" dirty="0" smtClean="0"/>
              <a:t/>
            </a:r>
            <a:br>
              <a:rPr lang="en-US" dirty="0" smtClean="0"/>
            </a:b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840</Words>
  <Application>Microsoft Office PowerPoint</Application>
  <PresentationFormat>On-screen Show (4:3)</PresentationFormat>
  <Paragraphs>50</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5</cp:revision>
  <dcterms:created xsi:type="dcterms:W3CDTF">2011-02-05T02:48:58Z</dcterms:created>
  <dcterms:modified xsi:type="dcterms:W3CDTF">2011-02-05T04:07:47Z</dcterms:modified>
</cp:coreProperties>
</file>