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86" r:id="rId2"/>
    <p:sldId id="287" r:id="rId3"/>
    <p:sldId id="288" r:id="rId4"/>
    <p:sldId id="289" r:id="rId5"/>
    <p:sldId id="290" r:id="rId6"/>
    <p:sldId id="294" r:id="rId7"/>
    <p:sldId id="275" r:id="rId8"/>
    <p:sldId id="260" r:id="rId9"/>
    <p:sldId id="269" r:id="rId10"/>
    <p:sldId id="274" r:id="rId11"/>
    <p:sldId id="261" r:id="rId12"/>
    <p:sldId id="270" r:id="rId13"/>
    <p:sldId id="264" r:id="rId14"/>
    <p:sldId id="267" r:id="rId15"/>
    <p:sldId id="268" r:id="rId16"/>
    <p:sldId id="295" r:id="rId17"/>
    <p:sldId id="296" r:id="rId18"/>
    <p:sldId id="262" r:id="rId19"/>
    <p:sldId id="263" r:id="rId20"/>
    <p:sldId id="271" r:id="rId21"/>
    <p:sldId id="272" r:id="rId22"/>
    <p:sldId id="297" r:id="rId23"/>
    <p:sldId id="298" r:id="rId24"/>
    <p:sldId id="292" r:id="rId25"/>
    <p:sldId id="291" r:id="rId26"/>
    <p:sldId id="258" r:id="rId27"/>
    <p:sldId id="259" r:id="rId28"/>
    <p:sldId id="257" r:id="rId29"/>
    <p:sldId id="276" r:id="rId30"/>
    <p:sldId id="273" r:id="rId31"/>
    <p:sldId id="277" r:id="rId32"/>
    <p:sldId id="278" r:id="rId33"/>
    <p:sldId id="279" r:id="rId34"/>
    <p:sldId id="284" r:id="rId35"/>
    <p:sldId id="293" r:id="rId36"/>
    <p:sldId id="283" r:id="rId37"/>
    <p:sldId id="280" r:id="rId38"/>
    <p:sldId id="282" r:id="rId39"/>
    <p:sldId id="281" r:id="rId40"/>
    <p:sldId id="28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5" autoAdjust="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4CD95C-3D00-47CA-8C0A-73C49B2A20E5}" type="datetimeFigureOut">
              <a:rPr lang="en-US" smtClean="0"/>
              <a:pPr/>
              <a:t>08-Mar-11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05FA9A-ECD6-41C9-8971-C7CE7245EB8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Young </a:t>
            </a:r>
            <a:r>
              <a:rPr lang="en-US" dirty="0" err="1" smtClean="0"/>
              <a:t>brandeis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 1912 address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Upton </a:t>
            </a:r>
            <a:r>
              <a:rPr lang="en-US" dirty="0" err="1" smtClean="0"/>
              <a:t>sinclair</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mcreynolds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clarke</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holmes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Alice </a:t>
            </a:r>
            <a:r>
              <a:rPr lang="en-US" dirty="0" err="1" smtClean="0"/>
              <a:t>paul</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08-Mar-11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08-Mar-11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1345D-E5AD-452E-88BB-DB1A00560912}" type="datetimeFigureOut">
              <a:rPr lang="en-US" smtClean="0"/>
              <a:pPr/>
              <a:t>08-Mar-11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C1345D-E5AD-452E-88BB-DB1A00560912}" type="datetimeFigureOut">
              <a:rPr lang="en-US" smtClean="0"/>
              <a:pPr/>
              <a:t>08-Mar-11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C1345D-E5AD-452E-88BB-DB1A00560912}" type="datetimeFigureOut">
              <a:rPr lang="en-US" smtClean="0"/>
              <a:pPr/>
              <a:t>08-Mar-11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C1345D-E5AD-452E-88BB-DB1A00560912}" type="datetimeFigureOut">
              <a:rPr lang="en-US" smtClean="0"/>
              <a:pPr/>
              <a:t>08-Mar-11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C1345D-E5AD-452E-88BB-DB1A00560912}" type="datetimeFigureOut">
              <a:rPr lang="en-US" smtClean="0"/>
              <a:pPr/>
              <a:t>08-Mar-11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1345D-E5AD-452E-88BB-DB1A00560912}" type="datetimeFigureOut">
              <a:rPr lang="en-US" smtClean="0"/>
              <a:pPr/>
              <a:t>08-Mar-11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1345D-E5AD-452E-88BB-DB1A00560912}" type="datetimeFigureOut">
              <a:rPr lang="en-US" smtClean="0"/>
              <a:pPr/>
              <a:t>08-Mar-11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08-Mar-11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08-Mar-11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C1345D-E5AD-452E-88BB-DB1A00560912}" type="datetimeFigureOut">
              <a:rPr lang="en-US" smtClean="0"/>
              <a:pPr/>
              <a:t>08-Mar-11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8A79C-F9E9-416B-B2DD-11B7CFDC860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aterAmericaMap.jpg"/>
          <p:cNvPicPr>
            <a:picLocks noChangeAspect="1"/>
          </p:cNvPicPr>
          <p:nvPr/>
        </p:nvPicPr>
        <p:blipFill>
          <a:blip r:embed="rId3" cstate="print"/>
          <a:stretch>
            <a:fillRect/>
          </a:stretch>
        </p:blipFill>
        <p:spPr>
          <a:xfrm>
            <a:off x="0" y="298260"/>
            <a:ext cx="9144000" cy="626147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uinaldo01.jpg"/>
          <p:cNvPicPr>
            <a:picLocks noChangeAspect="1"/>
          </p:cNvPicPr>
          <p:nvPr/>
        </p:nvPicPr>
        <p:blipFill>
          <a:blip r:embed="rId3" cstate="print"/>
          <a:stretch>
            <a:fillRect/>
          </a:stretch>
        </p:blipFill>
        <p:spPr>
          <a:xfrm>
            <a:off x="1623060" y="0"/>
            <a:ext cx="6035040" cy="6705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2 Philippines.jpg"/>
          <p:cNvPicPr>
            <a:picLocks noChangeAspect="1"/>
          </p:cNvPicPr>
          <p:nvPr/>
        </p:nvPicPr>
        <p:blipFill>
          <a:blip r:embed="rId3" cstate="print"/>
          <a:stretch>
            <a:fillRect/>
          </a:stretch>
        </p:blipFill>
        <p:spPr>
          <a:xfrm>
            <a:off x="515697" y="762000"/>
            <a:ext cx="8231909" cy="52578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543800" cy="5016758"/>
          </a:xfrm>
          <a:prstGeom prst="rect">
            <a:avLst/>
          </a:prstGeom>
          <a:noFill/>
        </p:spPr>
        <p:txBody>
          <a:bodyPr wrap="square" rtlCol="0">
            <a:spAutoFit/>
          </a:bodyPr>
          <a:lstStyle/>
          <a:p>
            <a:pPr algn="ctr"/>
            <a:r>
              <a:rPr lang="en-US" sz="2000" i="1" dirty="0" err="1" smtClean="0"/>
              <a:t>Downes</a:t>
            </a:r>
            <a:r>
              <a:rPr lang="en-US" sz="2000" i="1" dirty="0" smtClean="0"/>
              <a:t> v. Bidwell </a:t>
            </a:r>
            <a:r>
              <a:rPr lang="en-US" sz="2000" dirty="0" smtClean="0"/>
              <a:t>(1901) [Insular Cases]</a:t>
            </a:r>
          </a:p>
          <a:p>
            <a:endParaRPr lang="en-US" sz="2000" dirty="0"/>
          </a:p>
          <a:p>
            <a:r>
              <a:rPr lang="en-US" sz="2000" dirty="0"/>
              <a:t>Choice in some cases, the natural gravitation of small bodies towards large ones in others, the result of a successful war in still others, may bring about conditions which would render the annexation of distant </a:t>
            </a:r>
            <a:r>
              <a:rPr lang="en-US" sz="2000" dirty="0" smtClean="0"/>
              <a:t>possessions </a:t>
            </a:r>
            <a:r>
              <a:rPr lang="en-US" sz="2000" dirty="0"/>
              <a:t>desirable. </a:t>
            </a:r>
            <a:r>
              <a:rPr lang="en-US" sz="2000" b="1" dirty="0">
                <a:solidFill>
                  <a:srgbClr val="FF0000"/>
                </a:solidFill>
              </a:rPr>
              <a:t>If those possessions are inhabited by alien races, differing from us in religion, customs, laws, methods of taxation, and modes of thought, the administration of government and justice, according to Anglo-Saxon principles, may for a time be impossible; and the question at once arises whether large concessions ought not to be made for a time, that ultimately our own theories may be carried out, and the blessings of a free government under the Constitution extended to them</a:t>
            </a:r>
            <a:r>
              <a:rPr lang="en-US" sz="2000" dirty="0">
                <a:solidFill>
                  <a:srgbClr val="FF0000"/>
                </a:solidFill>
              </a:rPr>
              <a:t>. </a:t>
            </a:r>
            <a:r>
              <a:rPr lang="en-US" sz="2000" dirty="0"/>
              <a:t>We decline to hold that there is anything in the Constitution to forbid such action.</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7543800" cy="5909310"/>
          </a:xfrm>
          <a:prstGeom prst="rect">
            <a:avLst/>
          </a:prstGeom>
          <a:noFill/>
        </p:spPr>
        <p:txBody>
          <a:bodyPr wrap="square" rtlCol="0">
            <a:spAutoFit/>
          </a:bodyPr>
          <a:lstStyle/>
          <a:p>
            <a:pPr algn="ctr"/>
            <a:r>
              <a:rPr lang="en-US" i="1" dirty="0" err="1" smtClean="0"/>
              <a:t>Downes</a:t>
            </a:r>
            <a:r>
              <a:rPr lang="en-US" dirty="0" smtClean="0"/>
              <a:t> —Harlan dissent</a:t>
            </a:r>
          </a:p>
          <a:p>
            <a:endParaRPr lang="en-US" dirty="0"/>
          </a:p>
          <a:p>
            <a:r>
              <a:rPr lang="en-US" dirty="0"/>
              <a:t>It will be an evil day for American liberty if the theory of a government outside of the supreme law of the land finds lodgment in our constitutional jurisprudence. No higher duty rests upon this court than to exert its full authority to prevent all violation of the principles of the </a:t>
            </a:r>
            <a:r>
              <a:rPr lang="en-US" dirty="0" smtClean="0"/>
              <a:t>Constitution.</a:t>
            </a:r>
          </a:p>
          <a:p>
            <a:endParaRPr lang="en-US" dirty="0"/>
          </a:p>
          <a:p>
            <a:r>
              <a:rPr lang="en-US" dirty="0"/>
              <a:t>Again, it is said that Congress has assumed, in its past history, that the Constitution goes into territories acquired by purchase or conquest only when and as it shall so direct, and we are informed of the liberality of Congress in legislating the Constitution into all our contiguous territories. This is a view of the Constitution that may well cause surprise, if not alarm. </a:t>
            </a:r>
            <a:r>
              <a:rPr lang="en-US" b="1" dirty="0">
                <a:solidFill>
                  <a:srgbClr val="FF0000"/>
                </a:solidFill>
              </a:rPr>
              <a:t>Congress, as I have observed, has no existence except by virtue of the Constitution. It is the creature of the Constitution. It has no powers which that instrument has not granted, expressly or by necessary implication. I confess that I cannot grasp the thought that Congress, which lives and moves and has its being in the Constitution, and is consequently the mere creature of that instrument, can, at its pleasure, legislate or exclude its creator from territories which were acquired only by authority of the Constitution.</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8001000" cy="4893647"/>
          </a:xfrm>
          <a:prstGeom prst="rect">
            <a:avLst/>
          </a:prstGeom>
          <a:noFill/>
        </p:spPr>
        <p:txBody>
          <a:bodyPr wrap="square" rtlCol="0">
            <a:spAutoFit/>
          </a:bodyPr>
          <a:lstStyle/>
          <a:p>
            <a:pPr algn="ctr"/>
            <a:r>
              <a:rPr lang="en-US" i="1" dirty="0" smtClean="0"/>
              <a:t>Dorr v. United States </a:t>
            </a:r>
            <a:r>
              <a:rPr lang="en-US" dirty="0" smtClean="0"/>
              <a:t>(1904)</a:t>
            </a:r>
          </a:p>
          <a:p>
            <a:pPr algn="ctr"/>
            <a:endParaRPr lang="en-US" dirty="0" smtClean="0"/>
          </a:p>
          <a:p>
            <a:r>
              <a:rPr lang="en-US" sz="2000" dirty="0" smtClean="0"/>
              <a:t>If the right to trial by jury were a fundamental right which goes wherever the jurisdiction of the United States extends, or if Congress, in framing laws for outlying territory belonging to the United States, was obliged to establish that system by affirmative legislation, it would follow that, no matter what the needs or capacities of the people, trial by jury, and in no other way, must be forthwith established, although the result may be to work injustice and provoke disturbance, rather than to aid the orderly administration of justice. </a:t>
            </a:r>
            <a:r>
              <a:rPr lang="en-US" sz="2000" dirty="0" smtClean="0">
                <a:solidFill>
                  <a:srgbClr val="FF0000"/>
                </a:solidFill>
              </a:rPr>
              <a:t>If the United States, impelled by its duty or advantage, shall acquire territory people by savages, and of which it may dispose or not hold for ultimate admission to statehood, if this doctrine is sound, it must establish there the trial by jury. To state such a proposition demonstrates the impossibility of carrying it into practice.</a:t>
            </a:r>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229600" cy="2800767"/>
          </a:xfrm>
          <a:prstGeom prst="rect">
            <a:avLst/>
          </a:prstGeom>
          <a:noFill/>
        </p:spPr>
        <p:txBody>
          <a:bodyPr wrap="square" rtlCol="0">
            <a:spAutoFit/>
          </a:bodyPr>
          <a:lstStyle/>
          <a:p>
            <a:pPr algn="ctr"/>
            <a:r>
              <a:rPr lang="en-US" i="1" dirty="0" err="1" smtClean="0"/>
              <a:t>Lochner</a:t>
            </a:r>
            <a:r>
              <a:rPr lang="en-US" i="1" dirty="0" smtClean="0"/>
              <a:t> v. New York</a:t>
            </a:r>
            <a:r>
              <a:rPr lang="en-US" dirty="0" smtClean="0"/>
              <a:t> (1905)</a:t>
            </a:r>
          </a:p>
          <a:p>
            <a:endParaRPr lang="en-US" dirty="0"/>
          </a:p>
          <a:p>
            <a:r>
              <a:rPr lang="en-US" sz="2000" dirty="0" smtClean="0"/>
              <a:t>Is </a:t>
            </a:r>
            <a:r>
              <a:rPr lang="en-US" sz="2000" dirty="0"/>
              <a:t>this a fair, reasonable and appropriate exercise of the police power of the State, or is it an unreasonable, unnecessary and arbitrary interference with the right of the individual to his personal liberty or to enter into those contracts in relation to labor which may seem to him appropriate or necessary for the support of himself and his family? Of course, the liberty of contract relating to labor includes both parties to it. The one has as much right to purchase as the other to sell labor.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t2.gstatic.com/images?q=tbn:ANd9GcTILyzyChUt_9k0yYyxMrKl1Xtv28CkRlExwk9ahXwFvr5HThjX&amp;t=1"/>
          <p:cNvPicPr>
            <a:picLocks noChangeAspect="1" noChangeArrowheads="1"/>
          </p:cNvPicPr>
          <p:nvPr/>
        </p:nvPicPr>
        <p:blipFill>
          <a:blip r:embed="rId3" cstate="print"/>
          <a:srcRect/>
          <a:stretch>
            <a:fillRect/>
          </a:stretch>
        </p:blipFill>
        <p:spPr bwMode="auto">
          <a:xfrm>
            <a:off x="2044277" y="54801"/>
            <a:ext cx="5270923" cy="6498399"/>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srcRect/>
          <a:stretch>
            <a:fillRect/>
          </a:stretch>
        </p:blipFill>
        <p:spPr bwMode="auto">
          <a:xfrm>
            <a:off x="2438400" y="-2198"/>
            <a:ext cx="4267200" cy="686239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696200" cy="3108543"/>
          </a:xfrm>
          <a:prstGeom prst="rect">
            <a:avLst/>
          </a:prstGeom>
          <a:noFill/>
        </p:spPr>
        <p:txBody>
          <a:bodyPr wrap="square" rtlCol="0">
            <a:spAutoFit/>
          </a:bodyPr>
          <a:lstStyle/>
          <a:p>
            <a:pPr algn="ctr"/>
            <a:r>
              <a:rPr lang="en-US" i="1" dirty="0" smtClean="0"/>
              <a:t>Muller v. Oregon </a:t>
            </a:r>
            <a:r>
              <a:rPr lang="en-US" dirty="0" smtClean="0"/>
              <a:t>(1908)</a:t>
            </a:r>
          </a:p>
          <a:p>
            <a:endParaRPr lang="en-US" dirty="0"/>
          </a:p>
          <a:p>
            <a:r>
              <a:rPr lang="en-US" sz="2000" dirty="0"/>
              <a:t>The two sexes differ in structure of body, in the functions to be performed by each, in the amount of physical strength, in the capacity for long-continued labor, particularly when done standing, the influence of vigorous health upon the future wellbeing of the race, the self-reliance which enables one to assert full rights, and in the capacity to maintain the struggle for subsistence. This difference justifies a difference in legislation, and upholds that which is designed to compensate for some of the burdens which rest upon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upload.wikimedia.org/wikipedia/commons/6/69/Robert_M._La_Follette,_Sr._.jpg"/>
          <p:cNvPicPr>
            <a:picLocks noChangeAspect="1" noChangeArrowheads="1"/>
          </p:cNvPicPr>
          <p:nvPr/>
        </p:nvPicPr>
        <p:blipFill>
          <a:blip r:embed="rId3" cstate="print"/>
          <a:srcRect/>
          <a:stretch>
            <a:fillRect/>
          </a:stretch>
        </p:blipFill>
        <p:spPr bwMode="auto">
          <a:xfrm>
            <a:off x="1676400" y="-152400"/>
            <a:ext cx="6134100" cy="851535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cstate="print"/>
          <a:srcRect/>
          <a:stretch>
            <a:fillRect/>
          </a:stretch>
        </p:blipFill>
        <p:spPr bwMode="auto">
          <a:xfrm>
            <a:off x="2003693" y="-30030"/>
            <a:ext cx="5159107" cy="688803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dn.crooksandliars.com/files/vfs/2010/08/263px-Hiram_Johnson_Full_Le.jpg"/>
          <p:cNvPicPr>
            <a:picLocks noChangeAspect="1" noChangeArrowheads="1"/>
          </p:cNvPicPr>
          <p:nvPr/>
        </p:nvPicPr>
        <p:blipFill>
          <a:blip r:embed="rId3" cstate="print"/>
          <a:srcRect/>
          <a:stretch>
            <a:fillRect/>
          </a:stretch>
        </p:blipFill>
        <p:spPr bwMode="auto">
          <a:xfrm>
            <a:off x="2743200" y="50959"/>
            <a:ext cx="4038600" cy="652147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8077200" cy="7848302"/>
          </a:xfrm>
          <a:prstGeom prst="rect">
            <a:avLst/>
          </a:prstGeom>
          <a:noFill/>
        </p:spPr>
        <p:txBody>
          <a:bodyPr wrap="square" rtlCol="0">
            <a:spAutoFit/>
          </a:bodyPr>
          <a:lstStyle/>
          <a:p>
            <a:r>
              <a:rPr lang="en-US" dirty="0"/>
              <a:t>CALIFORNIA CONSTITUTION</a:t>
            </a:r>
          </a:p>
          <a:p>
            <a:r>
              <a:rPr lang="en-US" dirty="0"/>
              <a:t>ARTICLE 2  VOTING, INITIATIVE AND REFERENDUM, AND RECALL</a:t>
            </a:r>
          </a:p>
          <a:p>
            <a:r>
              <a:rPr lang="en-US" dirty="0"/>
              <a:t> </a:t>
            </a:r>
          </a:p>
          <a:p>
            <a:r>
              <a:rPr lang="en-US" dirty="0"/>
              <a:t> </a:t>
            </a:r>
          </a:p>
          <a:p>
            <a:r>
              <a:rPr lang="en-US" dirty="0"/>
              <a:t>SECTION 1.  All political power is inherent in the people. Government is instituted for their protection, security, and benefit, and they have the right to alter or reform it when the public good may require.</a:t>
            </a:r>
          </a:p>
          <a:p>
            <a:r>
              <a:rPr lang="en-US" dirty="0"/>
              <a:t> </a:t>
            </a:r>
          </a:p>
          <a:p>
            <a:endParaRPr lang="en-US" dirty="0"/>
          </a:p>
          <a:p>
            <a:r>
              <a:rPr lang="en-US" dirty="0"/>
              <a:t> </a:t>
            </a:r>
          </a:p>
          <a:p>
            <a:r>
              <a:rPr lang="en-US" dirty="0"/>
              <a:t>CALIFORNIA CONSTITUTION</a:t>
            </a:r>
          </a:p>
          <a:p>
            <a:r>
              <a:rPr lang="en-US" dirty="0"/>
              <a:t>ARTICLE 2  VOTING, INITIATIVE AND REFERENDUM, AND RECALL</a:t>
            </a:r>
          </a:p>
          <a:p>
            <a:r>
              <a:rPr lang="en-US" dirty="0"/>
              <a:t> </a:t>
            </a:r>
          </a:p>
          <a:p>
            <a:r>
              <a:rPr lang="en-US" dirty="0"/>
              <a:t> </a:t>
            </a:r>
          </a:p>
          <a:p>
            <a:r>
              <a:rPr lang="en-US" dirty="0"/>
              <a:t>SEC. 8.  (a) The initiative is the power of the electors to propose statutes and amendments to the Constitution and to adopt or reject them.</a:t>
            </a:r>
          </a:p>
          <a:p>
            <a:r>
              <a:rPr lang="en-US" dirty="0"/>
              <a:t>   (b) An initiative measure may be proposed by presenting to the</a:t>
            </a:r>
          </a:p>
          <a:p>
            <a:r>
              <a:rPr lang="en-US" dirty="0"/>
              <a:t>Secretary of State a petition that sets forth the text of the proposed statute or amendment to the Constitution and is certified to have been signed by electors equal in number to 5 percent in the case of a statute, and 8 percent in the case of an amendment to the Constitution, of the votes for all candidates for Governor at the last gubernatorial election . . .</a:t>
            </a:r>
          </a:p>
          <a:p>
            <a:r>
              <a:rPr lang="en-US" dirty="0"/>
              <a:t> </a:t>
            </a:r>
          </a:p>
          <a:p>
            <a:r>
              <a:rPr lang="en-US" dirty="0"/>
              <a:t> </a:t>
            </a:r>
          </a:p>
          <a:p>
            <a:r>
              <a:rPr lang="en-US" dirty="0"/>
              <a:t> </a:t>
            </a:r>
          </a:p>
          <a:p>
            <a:endParaRPr lang="en-US" dirty="0"/>
          </a:p>
          <a:p>
            <a:r>
              <a:rPr lang="en-US" dirty="0"/>
              <a:t>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077200" cy="5909310"/>
          </a:xfrm>
          <a:prstGeom prst="rect">
            <a:avLst/>
          </a:prstGeom>
          <a:noFill/>
        </p:spPr>
        <p:txBody>
          <a:bodyPr wrap="square" rtlCol="0">
            <a:spAutoFit/>
          </a:bodyPr>
          <a:lstStyle/>
          <a:p>
            <a:r>
              <a:rPr lang="en-US" dirty="0" smtClean="0"/>
              <a:t>CALIFORNIA CONSTITUTION</a:t>
            </a:r>
          </a:p>
          <a:p>
            <a:r>
              <a:rPr lang="en-US" dirty="0" smtClean="0"/>
              <a:t>ARTICLE 2  VOTING, INITIATIVE AND REFERENDUM, AND RECALL</a:t>
            </a:r>
          </a:p>
          <a:p>
            <a:r>
              <a:rPr lang="en-US" dirty="0" smtClean="0"/>
              <a:t> </a:t>
            </a:r>
          </a:p>
          <a:p>
            <a:r>
              <a:rPr lang="en-US" dirty="0" smtClean="0"/>
              <a:t> </a:t>
            </a:r>
          </a:p>
          <a:p>
            <a:r>
              <a:rPr lang="en-US" dirty="0" smtClean="0"/>
              <a:t>SEC. 9.  (a) The referendum is the power of the electors to approve or reject statutes or parts of statutes except urgency statutes, statutes calling elections, and statutes providing for tax levies or appropriations for usual current expenses of the State.</a:t>
            </a:r>
          </a:p>
          <a:p>
            <a:r>
              <a:rPr lang="en-US" dirty="0" smtClean="0"/>
              <a:t>   (b) A referendum measure may be proposed by presenting to the Secretary of State, within 90 days after the enactment date of the statute, a petition certified to have been signed by electors equal in number to 5 percent of the votes for all candidates for Governor at the last gubernatorial election, asking that the statute or part of it be submitted to the electors. </a:t>
            </a:r>
          </a:p>
          <a:p>
            <a:r>
              <a:rPr lang="en-US" dirty="0" smtClean="0"/>
              <a:t> </a:t>
            </a:r>
          </a:p>
          <a:p>
            <a:r>
              <a:rPr lang="en-US" dirty="0" smtClean="0"/>
              <a:t>CALIFORNIA CONSTITUTION</a:t>
            </a:r>
          </a:p>
          <a:p>
            <a:r>
              <a:rPr lang="en-US" dirty="0" smtClean="0"/>
              <a:t>ARTICLE 2  VOTING, INITIATIVE AND REFERENDUM, AND RECALL</a:t>
            </a:r>
          </a:p>
          <a:p>
            <a:r>
              <a:rPr lang="en-US" dirty="0" smtClean="0"/>
              <a:t> </a:t>
            </a:r>
          </a:p>
          <a:p>
            <a:r>
              <a:rPr lang="en-US" dirty="0" smtClean="0"/>
              <a:t> </a:t>
            </a:r>
          </a:p>
          <a:p>
            <a:r>
              <a:rPr lang="en-US" dirty="0" smtClean="0"/>
              <a:t>SEC. 13.  Recall is the power of the electors to remove an elective</a:t>
            </a:r>
          </a:p>
          <a:p>
            <a:r>
              <a:rPr lang="en-US" dirty="0" smtClean="0"/>
              <a:t>officer.</a:t>
            </a:r>
          </a:p>
          <a:p>
            <a:r>
              <a:rPr lang="en-US" dirty="0" smtClean="0"/>
              <a:t> </a:t>
            </a:r>
          </a:p>
          <a:p>
            <a:r>
              <a:rPr lang="en-US" dirty="0" smtClean="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676400" y="0"/>
            <a:ext cx="6134100" cy="6756531"/>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600199" y="0"/>
            <a:ext cx="6067425" cy="691686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forums.randi.org/imagehosting/4514b1408240fc1f.jpg"/>
          <p:cNvPicPr>
            <a:picLocks noChangeAspect="1" noChangeArrowheads="1"/>
          </p:cNvPicPr>
          <p:nvPr/>
        </p:nvPicPr>
        <p:blipFill>
          <a:blip r:embed="rId3" cstate="print"/>
          <a:srcRect/>
          <a:stretch>
            <a:fillRect/>
          </a:stretch>
        </p:blipFill>
        <p:spPr bwMode="auto">
          <a:xfrm>
            <a:off x="2030464" y="241834"/>
            <a:ext cx="5284736" cy="6082766"/>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8305800" cy="6463308"/>
          </a:xfrm>
          <a:prstGeom prst="rect">
            <a:avLst/>
          </a:prstGeom>
          <a:noFill/>
        </p:spPr>
        <p:txBody>
          <a:bodyPr wrap="square" rtlCol="0">
            <a:spAutoFit/>
          </a:bodyPr>
          <a:lstStyle/>
          <a:p>
            <a:r>
              <a:rPr lang="en-US" dirty="0"/>
              <a:t>My opponents charge that two things in my </a:t>
            </a:r>
            <a:r>
              <a:rPr lang="en-US" dirty="0" err="1"/>
              <a:t>programme</a:t>
            </a:r>
            <a:r>
              <a:rPr lang="en-US" dirty="0"/>
              <a:t> are wrong because they intrude into the sanctuary of the judiciary. The first is the recall of judges; and the second, the review by the people of, judicial decisions on certain constitutional questions . . . I say it soberly democracy has a right to approach the sanctuary of the courts when a special interest has corruptly found sanctuary there; and this is exactly what has happened in some of the States where the recall of the judges is a living issue. I would far more willingly trust the whole people to judge such a case than some special tribunal—perhaps appointed by the same power that chose the judge if that tribunal is not itself really responsible to the people and is hampered and clogged by the technicalities of impeachment proceedings</a:t>
            </a:r>
            <a:r>
              <a:rPr lang="en-US" dirty="0" smtClean="0"/>
              <a:t>.</a:t>
            </a:r>
          </a:p>
          <a:p>
            <a:endParaRPr lang="en-US" dirty="0"/>
          </a:p>
          <a:p>
            <a:r>
              <a:rPr lang="en-US" dirty="0"/>
              <a:t>I have stated that the courts of the several States - not always but often - have construed the "due process" clause of the State constitutions as if it prohibited the whole people of the State from adopting methods of regulating the use of property so that human life, particularly the lives of the working men, shall be safer, freer, and happier. No one can successfully impeach this statement . . </a:t>
            </a:r>
            <a:r>
              <a:rPr lang="en-US" dirty="0" smtClean="0"/>
              <a:t>.</a:t>
            </a:r>
          </a:p>
          <a:p>
            <a:endParaRPr lang="en-US" dirty="0"/>
          </a:p>
          <a:p>
            <a:r>
              <a:rPr lang="en-US" b="1" dirty="0">
                <a:solidFill>
                  <a:srgbClr val="FF0000"/>
                </a:solidFill>
              </a:rPr>
              <a:t>I am proposing merely that in a certain class of cases involving police power, when a State court has set aside as unconstitutional a law passed by the legislature for the general welfare, the question of the validity of the law, which should depend, as Justice Holmes so well phrases it, upon the prevailing morality or preponderant opinion be submitted for final determination to a vote of the people, taken after due time for consideration</a:t>
            </a:r>
            <a:r>
              <a:rPr lang="en-US" b="1" dirty="0" smtClean="0">
                <a:solidFill>
                  <a:srgbClr val="FF0000"/>
                </a:solidFill>
              </a:rPr>
              <a:t>.</a:t>
            </a:r>
            <a:endParaRPr lang="en-US" b="1"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legendsofkansas.com/people/Joseph%20Little%20Bristow.jpg"/>
          <p:cNvPicPr>
            <a:picLocks noChangeAspect="1" noChangeArrowheads="1"/>
          </p:cNvPicPr>
          <p:nvPr/>
        </p:nvPicPr>
        <p:blipFill>
          <a:blip r:embed="rId3" cstate="print"/>
          <a:srcRect/>
          <a:stretch>
            <a:fillRect/>
          </a:stretch>
        </p:blipFill>
        <p:spPr bwMode="auto">
          <a:xfrm>
            <a:off x="2107540" y="49102"/>
            <a:ext cx="4979060" cy="6656498"/>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8077200" cy="6414909"/>
          </a:xfrm>
          <a:prstGeom prst="rect">
            <a:avLst/>
          </a:prstGeom>
          <a:noFill/>
        </p:spPr>
        <p:txBody>
          <a:bodyPr wrap="square" rtlCol="0">
            <a:spAutoFit/>
          </a:bodyPr>
          <a:lstStyle/>
          <a:p>
            <a:pPr algn="ctr"/>
            <a:r>
              <a:rPr lang="en-US" i="1" dirty="0" smtClean="0"/>
              <a:t>Pollock v. Farmers’ Loan &amp; Trust Co.</a:t>
            </a:r>
            <a:r>
              <a:rPr lang="en-US" dirty="0" smtClean="0"/>
              <a:t> (White dissent)</a:t>
            </a:r>
          </a:p>
          <a:p>
            <a:endParaRPr lang="en-US" dirty="0"/>
          </a:p>
          <a:p>
            <a:r>
              <a:rPr lang="en-US" sz="2000" dirty="0"/>
              <a:t>My inability to agree with the court in the conclusions which it has just expressed causes me much regret. Great as is my respect for any view by it announced, I cannot resist the conviction that its opinion and decree in this case virtually annuls its previous decisions in regard to the powers of Congress on the subject of taxation, and is therefore fraught with danger to the court, to each and every citizen, and to the republic. The conservation and orderly development of our institutions rests on our acceptance of the results of the past and their use as lights to guide our steps in the future. Teach the lesson that settled principles may be overthrown [p651]at any time, and confusion and turmoil must ultimately result. In the discharge of its function of interpreting the Constitution, this court exercises an august power. It sits removed from the contentions of political parties and the animosities of factions. It seems to me that the accomplishment of its lofty mission can only be secured by the stability of its teachings and the sanctity which surrounds them. </a:t>
            </a:r>
            <a:r>
              <a:rPr lang="en-US" sz="2000" b="1" dirty="0">
                <a:solidFill>
                  <a:srgbClr val="FF0000"/>
                </a:solidFill>
              </a:rPr>
              <a:t>If the permanency of its conclusions is to depend upon the personal opinions of those who, from time to time, may make up its membership, it will inevitably become a theatre of political strife, and its action will be without coherence or consistency</a:t>
            </a:r>
            <a:r>
              <a:rPr lang="en-US" sz="2000" b="1" dirty="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La Follette and "/>
          <p:cNvPicPr>
            <a:picLocks noChangeAspect="1" noChangeArrowheads="1"/>
          </p:cNvPicPr>
          <p:nvPr/>
        </p:nvPicPr>
        <p:blipFill>
          <a:blip r:embed="rId3" cstate="print"/>
          <a:srcRect/>
          <a:stretch>
            <a:fillRect/>
          </a:stretch>
        </p:blipFill>
        <p:spPr bwMode="auto">
          <a:xfrm>
            <a:off x="2438400" y="-523"/>
            <a:ext cx="4876800" cy="669583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r. La Follette's Strongest Card"/>
          <p:cNvPicPr>
            <a:picLocks noChangeAspect="1" noChangeArrowheads="1"/>
          </p:cNvPicPr>
          <p:nvPr/>
        </p:nvPicPr>
        <p:blipFill>
          <a:blip r:embed="rId3" cstate="print"/>
          <a:srcRect/>
          <a:stretch>
            <a:fillRect/>
          </a:stretch>
        </p:blipFill>
        <p:spPr bwMode="auto">
          <a:xfrm>
            <a:off x="2315464" y="-19665"/>
            <a:ext cx="5685536" cy="687766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capitalcentury.com/Jsinclair.jpg"/>
          <p:cNvPicPr>
            <a:picLocks noChangeAspect="1" noChangeArrowheads="1"/>
          </p:cNvPicPr>
          <p:nvPr/>
        </p:nvPicPr>
        <p:blipFill>
          <a:blip r:embed="rId3" cstate="print"/>
          <a:srcRect/>
          <a:stretch>
            <a:fillRect/>
          </a:stretch>
        </p:blipFill>
        <p:spPr bwMode="auto">
          <a:xfrm>
            <a:off x="2265116" y="5500"/>
            <a:ext cx="4364284" cy="67001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001000" cy="5262979"/>
          </a:xfrm>
          <a:prstGeom prst="rect">
            <a:avLst/>
          </a:prstGeom>
          <a:noFill/>
        </p:spPr>
        <p:txBody>
          <a:bodyPr wrap="square" rtlCol="0">
            <a:spAutoFit/>
          </a:bodyPr>
          <a:lstStyle/>
          <a:p>
            <a:pPr algn="ctr"/>
            <a:r>
              <a:rPr lang="en-US" i="1" dirty="0" smtClean="0"/>
              <a:t>Standard Oil v. U.S</a:t>
            </a:r>
            <a:r>
              <a:rPr lang="en-US" dirty="0" smtClean="0"/>
              <a:t>. (1911)</a:t>
            </a:r>
          </a:p>
          <a:p>
            <a:endParaRPr lang="en-US" dirty="0"/>
          </a:p>
          <a:p>
            <a:r>
              <a:rPr lang="en-US" sz="2000" dirty="0" smtClean="0"/>
              <a:t>It may </a:t>
            </a:r>
            <a:r>
              <a:rPr lang="en-US" sz="2000" dirty="0"/>
              <a:t>be with accuracy said that the dread of enhancement of prices and of other wrongs which it was thought would flow from the undue limitation on competitive conditions caused by contracts or other acts of individuals or corporations led, as a matter of public policy, to the prohibition or treating as illegal all contracts or acts </a:t>
            </a:r>
            <a:r>
              <a:rPr lang="en-US" sz="2000" b="1" dirty="0">
                <a:solidFill>
                  <a:srgbClr val="FF0000"/>
                </a:solidFill>
              </a:rPr>
              <a:t>which were unreasonably restrictive of competitive conditions</a:t>
            </a:r>
            <a:r>
              <a:rPr lang="en-US" sz="2000" dirty="0"/>
              <a:t>, either from the nature or character of the contract or act or where the surrounding circumstances were such as to justify the conclusion that they had not been entered into or performed with the legitimate purpose of reasonably forwarding personal interest and developing trade, but, on the contrary, were of such a character as to give rise to the inference or presumption that they had been entered into or done with the intent to do wrong to the general public and to limit the right of individuals, thus restraining the free flow of commerce and tending to bring about the evils, such as enhancement of prices, which were considered to be against public policy.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darrow.law.umn.edu/photos/JAMES_CLARK_McREYNOLDS.jpg"/>
          <p:cNvPicPr>
            <a:picLocks noChangeAspect="1" noChangeArrowheads="1"/>
          </p:cNvPicPr>
          <p:nvPr/>
        </p:nvPicPr>
        <p:blipFill>
          <a:blip r:embed="rId3" cstate="print"/>
          <a:srcRect/>
          <a:stretch>
            <a:fillRect/>
          </a:stretch>
        </p:blipFill>
        <p:spPr bwMode="auto">
          <a:xfrm>
            <a:off x="2233018" y="-18526"/>
            <a:ext cx="5082182" cy="6876526"/>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shmoop.com/media/images/large/louis-brandeis.jpg"/>
          <p:cNvPicPr>
            <a:picLocks noChangeAspect="1" noChangeArrowheads="1"/>
          </p:cNvPicPr>
          <p:nvPr/>
        </p:nvPicPr>
        <p:blipFill>
          <a:blip r:embed="rId3" cstate="print"/>
          <a:srcRect/>
          <a:stretch>
            <a:fillRect/>
          </a:stretch>
        </p:blipFill>
        <p:spPr bwMode="auto">
          <a:xfrm>
            <a:off x="2051120" y="-13890"/>
            <a:ext cx="4806880" cy="687189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pload.wikimedia.org/wikipedia/en/8/80/John_Hessin_Clarke.jpg"/>
          <p:cNvPicPr>
            <a:picLocks noChangeAspect="1" noChangeArrowheads="1"/>
          </p:cNvPicPr>
          <p:nvPr/>
        </p:nvPicPr>
        <p:blipFill>
          <a:blip r:embed="rId3" cstate="print"/>
          <a:srcRect/>
          <a:stretch>
            <a:fillRect/>
          </a:stretch>
        </p:blipFill>
        <p:spPr bwMode="auto">
          <a:xfrm>
            <a:off x="2429254" y="21701"/>
            <a:ext cx="4581146" cy="6836299"/>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239000" cy="6463308"/>
          </a:xfrm>
          <a:prstGeom prst="rect">
            <a:avLst/>
          </a:prstGeom>
          <a:noFill/>
        </p:spPr>
        <p:txBody>
          <a:bodyPr wrap="square" rtlCol="0">
            <a:spAutoFit/>
          </a:bodyPr>
          <a:lstStyle/>
          <a:p>
            <a:pPr algn="ctr"/>
            <a:r>
              <a:rPr lang="en-US" dirty="0" smtClean="0"/>
              <a:t>Comstock Act (1873)</a:t>
            </a:r>
          </a:p>
          <a:p>
            <a:endParaRPr lang="en-US" dirty="0"/>
          </a:p>
          <a:p>
            <a:r>
              <a:rPr lang="en-US" dirty="0"/>
              <a:t>Be it enacted... That whoever, within the District </a:t>
            </a:r>
            <a:r>
              <a:rPr lang="en-US" dirty="0" smtClean="0"/>
              <a:t>of Columbia or </a:t>
            </a:r>
            <a:r>
              <a:rPr lang="en-US" dirty="0"/>
              <a:t>any of the Territories of the United States...shall sell...or shall offer to sell, or to lend, or to give away, or in any manner to exhibit, or shall otherwise publish or offer to publish in any manner, or shall have in his possession, for any such purpose or purposes, </a:t>
            </a:r>
            <a:r>
              <a:rPr lang="en-US" b="1" dirty="0">
                <a:solidFill>
                  <a:srgbClr val="FF0000"/>
                </a:solidFill>
              </a:rPr>
              <a:t>an obscene book, pamphlet, paper, writing, advertisement, circular, print, picture, drawing or other representation, figure, or image on or of paper or other material, or any cast instrument, or other article of an immoral nature, or any drug or medicine, or any article whatever, for the prevention of conception, or for causing unlawful abortion, or shall advertise the same for sale, or shall write or print, or cause to be written or printed, any card, circular, book, pamphlet, advertisement, or notice of any kind, stating when, where, how, or of whom, or by what means, any of the articles in this section…can be purchased or obtained, or shall manufacture, draw, or print, or in any wise make any of such articles,</a:t>
            </a:r>
            <a:r>
              <a:rPr lang="en-US" dirty="0">
                <a:solidFill>
                  <a:srgbClr val="FF0000"/>
                </a:solidFill>
              </a:rPr>
              <a:t> </a:t>
            </a:r>
            <a:r>
              <a:rPr lang="en-US" dirty="0"/>
              <a:t>shall be deemed guilty of a misdemeanor, and on conviction thereof in any court of the United States...he shall be imprisoned at hard labor in the penitentiary for not less than six months nor more than five years for each offense, or fined not less than one hundred dollars nor more than two thousand dollars, with costs of court.</a:t>
            </a:r>
          </a:p>
          <a:p>
            <a:r>
              <a:rPr lang="en-US" dirty="0"/>
              <a:t> </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www.kenlauher.com/Portals/40296/images%5C/Oliver_Wendell_Holmes.jpg"/>
          <p:cNvPicPr>
            <a:picLocks noChangeAspect="1" noChangeArrowheads="1"/>
          </p:cNvPicPr>
          <p:nvPr/>
        </p:nvPicPr>
        <p:blipFill>
          <a:blip r:embed="rId3" cstate="print"/>
          <a:srcRect/>
          <a:stretch>
            <a:fillRect/>
          </a:stretch>
        </p:blipFill>
        <p:spPr bwMode="auto">
          <a:xfrm>
            <a:off x="1600203" y="76200"/>
            <a:ext cx="6400797" cy="64008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696200" cy="3724096"/>
          </a:xfrm>
          <a:prstGeom prst="rect">
            <a:avLst/>
          </a:prstGeom>
          <a:noFill/>
        </p:spPr>
        <p:txBody>
          <a:bodyPr wrap="square" rtlCol="0">
            <a:spAutoFit/>
          </a:bodyPr>
          <a:lstStyle/>
          <a:p>
            <a:pPr algn="ctr"/>
            <a:r>
              <a:rPr lang="en-US" i="1" dirty="0" smtClean="0"/>
              <a:t>Patterson v. Colorado </a:t>
            </a:r>
            <a:r>
              <a:rPr lang="en-US" dirty="0" smtClean="0"/>
              <a:t>(1907)</a:t>
            </a:r>
          </a:p>
          <a:p>
            <a:endParaRPr lang="en-US" dirty="0"/>
          </a:p>
          <a:p>
            <a:r>
              <a:rPr lang="en-US" sz="2000" dirty="0" smtClean="0"/>
              <a:t>A </a:t>
            </a:r>
            <a:r>
              <a:rPr lang="en-US" sz="2000" dirty="0"/>
              <a:t>publication likely to reach the eyes of a jury, declaring a witness in a pending cause a perjurer, would be none the less a contempt that it was true. It would tend to obstruct the administration of justice, because even a correct conclusion is not to be reached or helped in that way, if our system of trials is to be maintained. The theory of our system is that the conclusions to be reached in a case will be induced only by evidence and argument in open court, and not by any outside influence, whether of private talk or public print</a:t>
            </a:r>
            <a:r>
              <a:rPr lang="en-US" sz="2000" dirty="0" smtClean="0"/>
              <a:t>.</a:t>
            </a:r>
            <a:r>
              <a:rPr lang="en-US" sz="2000" dirty="0"/>
              <a:t/>
            </a:r>
            <a:br>
              <a:rPr lang="en-US" sz="2000" dirty="0"/>
            </a:br>
            <a:r>
              <a:rPr lang="en-US" sz="2000" dirty="0"/>
              <a:t/>
            </a:r>
            <a:br>
              <a:rPr lang="en-US" sz="2000" dirty="0"/>
            </a:br>
            <a:endParaRPr lang="en-US"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3" cstate="print"/>
          <a:srcRect/>
          <a:stretch>
            <a:fillRect/>
          </a:stretch>
        </p:blipFill>
        <p:spPr bwMode="auto">
          <a:xfrm>
            <a:off x="1408228" y="42892"/>
            <a:ext cx="6287972" cy="6815107"/>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391400" cy="3416320"/>
          </a:xfrm>
          <a:prstGeom prst="rect">
            <a:avLst/>
          </a:prstGeom>
          <a:noFill/>
        </p:spPr>
        <p:txBody>
          <a:bodyPr wrap="square" rtlCol="0">
            <a:spAutoFit/>
          </a:bodyPr>
          <a:lstStyle/>
          <a:p>
            <a:pPr algn="ctr"/>
            <a:r>
              <a:rPr lang="en-US" i="1" dirty="0" smtClean="0"/>
              <a:t>Fox v. Washington </a:t>
            </a:r>
            <a:r>
              <a:rPr lang="en-US" dirty="0" smtClean="0"/>
              <a:t>(1915)</a:t>
            </a:r>
          </a:p>
          <a:p>
            <a:endParaRPr lang="en-US" dirty="0"/>
          </a:p>
          <a:p>
            <a:r>
              <a:rPr lang="en-US" sz="2000" dirty="0"/>
              <a:t> It does not appear and is not likely that the statute will be construed to prevent publications merely because they tend to produce unfavorable opinions of a particular statute or of law in general. In this present case the disrespect for law that was encouraged was disregard of it,-an overt breach and technically criminal act. It would be in accord with the usages of English to interpret disrespect as manifested disrespect, as active disregard going beyond the line drawn by the law. That is all that has happened as yet, and we see no reason to believe that the statute will be stretched beyond that point.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_from_The_Cyclopedia_of_Temperance_Prohibition_1917.jpg"/>
          <p:cNvPicPr>
            <a:picLocks noChangeAspect="1"/>
          </p:cNvPicPr>
          <p:nvPr/>
        </p:nvPicPr>
        <p:blipFill>
          <a:blip r:embed="rId3" cstate="print"/>
          <a:stretch>
            <a:fillRect/>
          </a:stretch>
        </p:blipFill>
        <p:spPr>
          <a:xfrm>
            <a:off x="-43713" y="485344"/>
            <a:ext cx="9187713" cy="591545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620000" cy="4339650"/>
          </a:xfrm>
          <a:prstGeom prst="rect">
            <a:avLst/>
          </a:prstGeom>
          <a:noFill/>
        </p:spPr>
        <p:txBody>
          <a:bodyPr wrap="square" rtlCol="0">
            <a:spAutoFit/>
          </a:bodyPr>
          <a:lstStyle/>
          <a:p>
            <a:pPr algn="ctr"/>
            <a:r>
              <a:rPr lang="en-US" dirty="0" smtClean="0"/>
              <a:t>Webb-Kenyon Act (1913)</a:t>
            </a:r>
          </a:p>
          <a:p>
            <a:endParaRPr lang="en-US" dirty="0"/>
          </a:p>
          <a:p>
            <a:r>
              <a:rPr lang="en-US" sz="2000" dirty="0"/>
              <a:t>The shipment or transportation, in any manner or by any means whatsoever of any spirituous, vinous, malted, fermented, or other intoxicating liquor of any kind from one State, Territory, or District of the United States, or place noncontiguous to, but subject to the jurisdiction thereof, into any other State, Territory, or District of the United States, or place noncontiguous to, but subject to the jurisdiction thereof, which said spirituous, vinous, malted, fermented, or other intoxicating liquor is intended by any person interested therein, to be received, possessed, sold, or in any manner used, either in the original package, or otherwise, in violation of any law of such State, Territory, or District of the United States, or place noncontiguous to, but subject to the jurisdiction thereof, is hereby prohibited.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2" name="Picture 4" descr="http://www.joycetice.com/postcard/wctu03.jpg"/>
          <p:cNvPicPr>
            <a:picLocks noChangeAspect="1" noChangeArrowheads="1"/>
          </p:cNvPicPr>
          <p:nvPr/>
        </p:nvPicPr>
        <p:blipFill>
          <a:blip r:embed="rId3" cstate="print"/>
          <a:srcRect/>
          <a:stretch>
            <a:fillRect/>
          </a:stretch>
        </p:blipFill>
        <p:spPr bwMode="auto">
          <a:xfrm>
            <a:off x="798175" y="556870"/>
            <a:ext cx="8041025" cy="508193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4" descr="http://rhapsodyinbooks.files.wordpress.com/2008/12/no-drinking-sign.jpg"/>
          <p:cNvPicPr>
            <a:picLocks noChangeAspect="1" noChangeArrowheads="1"/>
          </p:cNvPicPr>
          <p:nvPr/>
        </p:nvPicPr>
        <p:blipFill>
          <a:blip r:embed="rId3" cstate="print"/>
          <a:srcRect/>
          <a:stretch>
            <a:fillRect/>
          </a:stretch>
        </p:blipFill>
        <p:spPr bwMode="auto">
          <a:xfrm>
            <a:off x="2286000" y="-11062"/>
            <a:ext cx="5143500" cy="6869062"/>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Map of US Suffrage, 1920.svg"/>
          <p:cNvPicPr>
            <a:picLocks noChangeAspect="1" noChangeArrowheads="1"/>
          </p:cNvPicPr>
          <p:nvPr/>
        </p:nvPicPr>
        <p:blipFill>
          <a:blip r:embed="rId3" cstate="print"/>
          <a:srcRect/>
          <a:stretch>
            <a:fillRect/>
          </a:stretch>
        </p:blipFill>
        <p:spPr bwMode="auto">
          <a:xfrm>
            <a:off x="990600" y="0"/>
            <a:ext cx="7620000" cy="4714876"/>
          </a:xfrm>
          <a:prstGeom prst="rect">
            <a:avLst/>
          </a:prstGeom>
          <a:noFill/>
        </p:spPr>
      </p:pic>
      <p:pic>
        <p:nvPicPr>
          <p:cNvPr id="72707" name="Picture 3"/>
          <p:cNvPicPr>
            <a:picLocks noChangeAspect="1" noChangeArrowheads="1"/>
          </p:cNvPicPr>
          <p:nvPr/>
        </p:nvPicPr>
        <p:blipFill>
          <a:blip r:embed="rId4" cstate="print"/>
          <a:srcRect/>
          <a:stretch>
            <a:fillRect/>
          </a:stretch>
        </p:blipFill>
        <p:spPr bwMode="auto">
          <a:xfrm>
            <a:off x="3505200" y="4724400"/>
            <a:ext cx="2286000" cy="17145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b5media_b4.s3.amazonaws.com/28/files/2007/11/silent-suffragists-picketing-the-white-house.jpg"/>
          <p:cNvPicPr>
            <a:picLocks noChangeAspect="1" noChangeArrowheads="1"/>
          </p:cNvPicPr>
          <p:nvPr/>
        </p:nvPicPr>
        <p:blipFill>
          <a:blip r:embed="rId3" cstate="print"/>
          <a:srcRect/>
          <a:stretch>
            <a:fillRect/>
          </a:stretch>
        </p:blipFill>
        <p:spPr bwMode="auto">
          <a:xfrm>
            <a:off x="-4006" y="1141096"/>
            <a:ext cx="9148006" cy="4345304"/>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ile:AlicePaul 1901.jpg"/>
          <p:cNvPicPr>
            <a:picLocks noChangeAspect="1" noChangeArrowheads="1"/>
          </p:cNvPicPr>
          <p:nvPr/>
        </p:nvPicPr>
        <p:blipFill>
          <a:blip r:embed="rId3" cstate="print"/>
          <a:srcRect/>
          <a:stretch>
            <a:fillRect/>
          </a:stretch>
        </p:blipFill>
        <p:spPr bwMode="auto">
          <a:xfrm>
            <a:off x="1905000" y="33798"/>
            <a:ext cx="5410200" cy="6719121"/>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624</TotalTime>
  <Words>1787</Words>
  <Application>Microsoft Office PowerPoint</Application>
  <PresentationFormat>On-screen Show (4:3)</PresentationFormat>
  <Paragraphs>125</Paragraphs>
  <Slides>40</Slides>
  <Notes>40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22</cp:revision>
  <dcterms:created xsi:type="dcterms:W3CDTF">2011-03-04T03:02:08Z</dcterms:created>
  <dcterms:modified xsi:type="dcterms:W3CDTF">2011-03-08T16:33:01Z</dcterms:modified>
</cp:coreProperties>
</file>