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1" r:id="rId3"/>
    <p:sldId id="260" r:id="rId4"/>
    <p:sldId id="259" r:id="rId5"/>
    <p:sldId id="265" r:id="rId6"/>
    <p:sldId id="257" r:id="rId7"/>
    <p:sldId id="258" r:id="rId8"/>
    <p:sldId id="268" r:id="rId9"/>
    <p:sldId id="267" r:id="rId10"/>
    <p:sldId id="272" r:id="rId11"/>
    <p:sldId id="269" r:id="rId12"/>
    <p:sldId id="266" r:id="rId13"/>
    <p:sldId id="270" r:id="rId14"/>
    <p:sldId id="271" r:id="rId15"/>
    <p:sldId id="274" r:id="rId16"/>
    <p:sldId id="273" r:id="rId17"/>
    <p:sldId id="275" r:id="rId18"/>
    <p:sldId id="277" r:id="rId19"/>
    <p:sldId id="276" r:id="rId20"/>
    <p:sldId id="278" r:id="rId21"/>
    <p:sldId id="279" r:id="rId22"/>
    <p:sldId id="280"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A620DC-C043-4657-AF84-6AC7F7C5D3F1}" type="datetimeFigureOut">
              <a:rPr lang="en-US" smtClean="0"/>
              <a:t>30-Jan-11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E9AE1-A8FC-45F9-A422-C071EBE0055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1E47F3-F30B-4577-AC60-61576BD979C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1E47F3-F30B-4577-AC60-61576BD979C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a:t>
            </a:r>
            <a:r>
              <a:rPr lang="en-US" dirty="0" err="1" smtClean="0"/>
              <a:t>sarum</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dunwich</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2B3ED1-93A6-4B30-B29E-FBDC21D57DDC}"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2B3ED1-93A6-4B30-B29E-FBDC21D57DDC}" type="datetimeFigureOut">
              <a:rPr lang="en-US" smtClean="0"/>
              <a:t>30-Jan-11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2B3ED1-93A6-4B30-B29E-FBDC21D57DDC}" type="datetimeFigureOut">
              <a:rPr lang="en-US" smtClean="0"/>
              <a:t>30-Jan-11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2B3ED1-93A6-4B30-B29E-FBDC21D57DDC}" type="datetimeFigureOut">
              <a:rPr lang="en-US" smtClean="0"/>
              <a:t>30-Jan-11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B3ED1-93A6-4B30-B29E-FBDC21D57DDC}" type="datetimeFigureOut">
              <a:rPr lang="en-US" smtClean="0"/>
              <a:t>30-Jan-11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30-Jan-11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30-Jan-11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2B3ED1-93A6-4B30-B29E-FBDC21D57DDC}" type="datetimeFigureOut">
              <a:rPr lang="en-US" smtClean="0"/>
              <a:t>30-Jan-11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FD8F11-FE2D-480F-9848-4C76CAB551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04800"/>
            <a:ext cx="7772400" cy="6463308"/>
          </a:xfrm>
          <a:prstGeom prst="rect">
            <a:avLst/>
          </a:prstGeom>
          <a:noFill/>
        </p:spPr>
        <p:txBody>
          <a:bodyPr wrap="square" rtlCol="0">
            <a:spAutoFit/>
          </a:bodyPr>
          <a:lstStyle/>
          <a:p>
            <a:r>
              <a:rPr lang="en-US" dirty="0"/>
              <a:t>F</a:t>
            </a:r>
            <a:r>
              <a:rPr lang="en-US" dirty="0" smtClean="0"/>
              <a:t>rom </a:t>
            </a:r>
            <a:r>
              <a:rPr lang="en-US" dirty="0"/>
              <a:t>and after the first day of </a:t>
            </a:r>
            <a:r>
              <a:rPr lang="en-US" i="1" dirty="0"/>
              <a:t>December</a:t>
            </a:r>
            <a:r>
              <a:rPr lang="en-US" dirty="0"/>
              <a:t> 1660, and from thenceforward, no goods or commodities whatsoever shall be imported into or exported out of any lands, islands, plantations or territories to his Majesty belonging or in his possession . . . </a:t>
            </a:r>
            <a:r>
              <a:rPr lang="en-US" dirty="0" smtClean="0"/>
              <a:t>but </a:t>
            </a:r>
            <a:r>
              <a:rPr lang="en-US" dirty="0"/>
              <a:t>in such ships or vessels as do truly and without fraud belong only to the people of England or Ireland . . . </a:t>
            </a:r>
            <a:endParaRPr lang="en-US" dirty="0" smtClean="0"/>
          </a:p>
          <a:p>
            <a:endParaRPr lang="en-US" dirty="0"/>
          </a:p>
          <a:p>
            <a:r>
              <a:rPr lang="en-US" dirty="0"/>
              <a:t>II. And be it enacted, That no alien or person not born within the allegiance of our sovereign lord the King, his heirs and successors . . . shall from and after the first day of </a:t>
            </a:r>
            <a:r>
              <a:rPr lang="en-US" i="1" dirty="0"/>
              <a:t>February,</a:t>
            </a:r>
            <a:r>
              <a:rPr lang="en-US" dirty="0"/>
              <a:t> 1661, exercise the trade of a merchant or factor in any of the said places; upon the pain of forfeiture and loss of all his goods and chattels. . . .</a:t>
            </a:r>
          </a:p>
          <a:p>
            <a:r>
              <a:rPr lang="en-US" dirty="0"/>
              <a:t>III. And it is further enacted, That no goods or commodities whatsoever, of the growth, production or manufacture of Africa, Asia, or America, or any part thereof . . . be imported into England, Ireland, or Wales . . . in any other ship or ships, vessel or vessels whatsoever, but in such as do truly and without fraud belong only to the people of England, Ireland or Wales. . . </a:t>
            </a:r>
            <a:r>
              <a:rPr lang="en-US" dirty="0" smtClean="0"/>
              <a:t>.</a:t>
            </a:r>
          </a:p>
          <a:p>
            <a:endParaRPr lang="en-US" dirty="0"/>
          </a:p>
          <a:p>
            <a:r>
              <a:rPr lang="en-US" dirty="0"/>
              <a:t>XVIII. And be it further enacted, That from and after the first day of </a:t>
            </a:r>
            <a:r>
              <a:rPr lang="en-US" i="1" dirty="0"/>
              <a:t>April,</a:t>
            </a:r>
            <a:r>
              <a:rPr lang="en-US" dirty="0"/>
              <a:t> 1661, no sugars, tobacco, cotton-wool, indigos, ginger, </a:t>
            </a:r>
            <a:r>
              <a:rPr lang="en-US" dirty="0" err="1"/>
              <a:t>fustick</a:t>
            </a:r>
            <a:r>
              <a:rPr lang="en-US" dirty="0"/>
              <a:t>, or other dying wood, of the growth, production or manufacture of any </a:t>
            </a:r>
            <a:r>
              <a:rPr lang="en-US" i="1" dirty="0"/>
              <a:t>English</a:t>
            </a:r>
            <a:r>
              <a:rPr lang="en-US" dirty="0"/>
              <a:t> plantations in America, Asia, or Africa, shall be shipped, carried, conveyed or transported from any of the said </a:t>
            </a:r>
            <a:r>
              <a:rPr lang="en-US" i="1" dirty="0"/>
              <a:t>English</a:t>
            </a:r>
            <a:r>
              <a:rPr lang="en-US" dirty="0"/>
              <a:t> plantations to any land . . . other than to such English plantations as do belong to his Majesty. .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hotelfun4kids.com/images/Canada/novascotia/map.GIF"/>
          <p:cNvPicPr>
            <a:picLocks noChangeAspect="1" noChangeArrowheads="1"/>
          </p:cNvPicPr>
          <p:nvPr/>
        </p:nvPicPr>
        <p:blipFill>
          <a:blip r:embed="rId3" cstate="print"/>
          <a:srcRect/>
          <a:stretch>
            <a:fillRect/>
          </a:stretch>
        </p:blipFill>
        <p:spPr bwMode="auto">
          <a:xfrm>
            <a:off x="564999" y="120316"/>
            <a:ext cx="8198001" cy="643288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www.larattafamily.com/images/Maritimes/Louisbourg01.JPG"/>
          <p:cNvPicPr>
            <a:picLocks noChangeAspect="1" noChangeArrowheads="1"/>
          </p:cNvPicPr>
          <p:nvPr/>
        </p:nvPicPr>
        <p:blipFill>
          <a:blip r:embed="rId3" cstate="print"/>
          <a:srcRect/>
          <a:stretch>
            <a:fillRect/>
          </a:stretch>
        </p:blipFill>
        <p:spPr bwMode="auto">
          <a:xfrm>
            <a:off x="381000" y="190500"/>
            <a:ext cx="8382000" cy="62865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hickerphoto.com/data/media/199/eighteenth-century-fortress_24838.jpg"/>
          <p:cNvPicPr>
            <a:picLocks noChangeAspect="1" noChangeArrowheads="1"/>
          </p:cNvPicPr>
          <p:nvPr/>
        </p:nvPicPr>
        <p:blipFill>
          <a:blip r:embed="rId3" cstate="print"/>
          <a:srcRect/>
          <a:stretch>
            <a:fillRect/>
          </a:stretch>
        </p:blipFill>
        <p:spPr bwMode="auto">
          <a:xfrm>
            <a:off x="589387" y="457200"/>
            <a:ext cx="8256059" cy="54864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merica_north_french_british_1763.jpg"/>
          <p:cNvPicPr>
            <a:picLocks noChangeAspect="1"/>
          </p:cNvPicPr>
          <p:nvPr/>
        </p:nvPicPr>
        <p:blipFill>
          <a:blip r:embed="rId3" cstate="print"/>
          <a:stretch>
            <a:fillRect/>
          </a:stretch>
        </p:blipFill>
        <p:spPr>
          <a:xfrm>
            <a:off x="1933604" y="0"/>
            <a:ext cx="5276791"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learnnc.org/lp/media/uploads/2008/08/colonial_1689-1783.jpg"/>
          <p:cNvPicPr>
            <a:picLocks noChangeAspect="1" noChangeArrowheads="1"/>
          </p:cNvPicPr>
          <p:nvPr/>
        </p:nvPicPr>
        <p:blipFill>
          <a:blip r:embed="rId3" cstate="print"/>
          <a:srcRect/>
          <a:stretch>
            <a:fillRect/>
          </a:stretch>
        </p:blipFill>
        <p:spPr bwMode="auto">
          <a:xfrm>
            <a:off x="609600" y="0"/>
            <a:ext cx="8296275" cy="701040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apexaminer.com/images/benjamin_franklin.jpg"/>
          <p:cNvPicPr>
            <a:picLocks noChangeAspect="1" noChangeArrowheads="1"/>
          </p:cNvPicPr>
          <p:nvPr/>
        </p:nvPicPr>
        <p:blipFill>
          <a:blip r:embed="rId3" cstate="print"/>
          <a:srcRect/>
          <a:stretch>
            <a:fillRect/>
          </a:stretch>
        </p:blipFill>
        <p:spPr bwMode="auto">
          <a:xfrm>
            <a:off x="1772285" y="786"/>
            <a:ext cx="5542915" cy="685721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lcweb4.loc.gov/ammem/collections/continental/images/photo01.jpg"/>
          <p:cNvPicPr>
            <a:picLocks noChangeAspect="1" noChangeArrowheads="1"/>
          </p:cNvPicPr>
          <p:nvPr/>
        </p:nvPicPr>
        <p:blipFill>
          <a:blip r:embed="rId3" cstate="print"/>
          <a:srcRect/>
          <a:stretch>
            <a:fillRect/>
          </a:stretch>
        </p:blipFill>
        <p:spPr bwMode="auto">
          <a:xfrm>
            <a:off x="482600" y="533400"/>
            <a:ext cx="8661400" cy="600214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lonies_1763.jpg"/>
          <p:cNvPicPr>
            <a:picLocks noChangeAspect="1"/>
          </p:cNvPicPr>
          <p:nvPr/>
        </p:nvPicPr>
        <p:blipFill>
          <a:blip r:embed="rId3" cstate="print"/>
          <a:stretch>
            <a:fillRect/>
          </a:stretch>
        </p:blipFill>
        <p:spPr>
          <a:xfrm>
            <a:off x="2335004" y="0"/>
            <a:ext cx="4473991"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mailer.fsu.edu/~njumonvi/montesquieu%201.jpg"/>
          <p:cNvPicPr>
            <a:picLocks noChangeAspect="1" noChangeArrowheads="1"/>
          </p:cNvPicPr>
          <p:nvPr/>
        </p:nvPicPr>
        <p:blipFill>
          <a:blip r:embed="rId3" cstate="print"/>
          <a:srcRect/>
          <a:stretch>
            <a:fillRect/>
          </a:stretch>
        </p:blipFill>
        <p:spPr bwMode="auto">
          <a:xfrm>
            <a:off x="2057400" y="0"/>
            <a:ext cx="5029200" cy="662662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memory.loc.gov/intldl/fiahtml/images/Treaty1763_2_en.jpg"/>
          <p:cNvPicPr>
            <a:picLocks noChangeAspect="1" noChangeArrowheads="1"/>
          </p:cNvPicPr>
          <p:nvPr/>
        </p:nvPicPr>
        <p:blipFill>
          <a:blip r:embed="rId3" cstate="print"/>
          <a:srcRect/>
          <a:stretch>
            <a:fillRect/>
          </a:stretch>
        </p:blipFill>
        <p:spPr bwMode="auto">
          <a:xfrm>
            <a:off x="5410200" y="914400"/>
            <a:ext cx="3371850" cy="4371975"/>
          </a:xfrm>
          <a:prstGeom prst="rect">
            <a:avLst/>
          </a:prstGeom>
          <a:noFill/>
        </p:spPr>
      </p:pic>
      <p:pic>
        <p:nvPicPr>
          <p:cNvPr id="41988" name="Picture 4" descr="http://t2.gstatic.com/images?q=tbn:ANd9GcTetWTjM3K12xCkyZ-AzWTmZGhxbGWc7EC1fsMOHcN333cg0BW4nA"/>
          <p:cNvPicPr>
            <a:picLocks noChangeAspect="1" noChangeArrowheads="1"/>
          </p:cNvPicPr>
          <p:nvPr/>
        </p:nvPicPr>
        <p:blipFill>
          <a:blip r:embed="rId4" cstate="print"/>
          <a:srcRect/>
          <a:stretch>
            <a:fillRect/>
          </a:stretch>
        </p:blipFill>
        <p:spPr bwMode="auto">
          <a:xfrm>
            <a:off x="1288901" y="909494"/>
            <a:ext cx="3435499" cy="442450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ile:Map of territorial growth 1775.jpg"/>
          <p:cNvPicPr>
            <a:picLocks noChangeAspect="1" noChangeArrowheads="1"/>
          </p:cNvPicPr>
          <p:nvPr/>
        </p:nvPicPr>
        <p:blipFill>
          <a:blip r:embed="rId3" cstate="print"/>
          <a:srcRect/>
          <a:stretch>
            <a:fillRect/>
          </a:stretch>
        </p:blipFill>
        <p:spPr bwMode="auto">
          <a:xfrm>
            <a:off x="2135505" y="-120445"/>
            <a:ext cx="5408295" cy="697844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Ac.oldsarum.jpg"/>
          <p:cNvPicPr>
            <a:picLocks noChangeAspect="1" noChangeArrowheads="1"/>
          </p:cNvPicPr>
          <p:nvPr/>
        </p:nvPicPr>
        <p:blipFill>
          <a:blip r:embed="rId3" cstate="print"/>
          <a:srcRect/>
          <a:stretch>
            <a:fillRect/>
          </a:stretch>
        </p:blipFill>
        <p:spPr bwMode="auto">
          <a:xfrm>
            <a:off x="990644" y="609600"/>
            <a:ext cx="7920769" cy="51816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370036" y="609600"/>
            <a:ext cx="8644040" cy="54864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elec-intro.com/EX/05-14-08/stamp.jpg"/>
          <p:cNvPicPr>
            <a:picLocks noChangeAspect="1" noChangeArrowheads="1"/>
          </p:cNvPicPr>
          <p:nvPr/>
        </p:nvPicPr>
        <p:blipFill>
          <a:blip r:embed="rId3" cstate="print"/>
          <a:srcRect/>
          <a:stretch>
            <a:fillRect/>
          </a:stretch>
        </p:blipFill>
        <p:spPr bwMode="auto">
          <a:xfrm>
            <a:off x="2032581" y="196516"/>
            <a:ext cx="5587419" cy="643288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772400" cy="6494085"/>
          </a:xfrm>
          <a:prstGeom prst="rect">
            <a:avLst/>
          </a:prstGeom>
          <a:noFill/>
        </p:spPr>
        <p:txBody>
          <a:bodyPr wrap="square" rtlCol="0">
            <a:spAutoFit/>
          </a:bodyPr>
          <a:lstStyle/>
          <a:p>
            <a:r>
              <a:rPr lang="en-US" sz="1700" dirty="0" smtClean="0"/>
              <a:t>Whereas </a:t>
            </a:r>
            <a:r>
              <a:rPr lang="en-US" sz="1700" dirty="0"/>
              <a:t>several of the houses of representatives in His Majesty's colonies and plantations in America have of late, against law, claimed to themselves, or to the general assemblies of the same, the sole and exclusive right of imposing duties and taxes upon His Majesty's subjects in the said colonies and plantations; and have, in pursuance of such claim, passed certain votes, resolutions, and orders derogatory to the legislative authority of Parliament, and inconsistent with the dependency of the said colonies and plantations upon the crown of Great Britain: may it therefore please Your Most Excellent Majesty that it may be declared, and be it declared by the king's Most Excellent Majesty, by and with the advice and consent of the Lords Spiritual and Temporal, and Commons, in this present Parliament assembled, and by the authority of the same, </a:t>
            </a:r>
            <a:r>
              <a:rPr lang="en-US" b="1" dirty="0"/>
              <a:t>That the said colonies and plantations in </a:t>
            </a:r>
            <a:r>
              <a:rPr lang="en-US" b="1" i="1" dirty="0"/>
              <a:t>America</a:t>
            </a:r>
            <a:r>
              <a:rPr lang="en-US" b="1" dirty="0"/>
              <a:t> have been, are, and of right ought to be, subordinate unto, and dependent upon the imperial crown and Parliament of </a:t>
            </a:r>
            <a:r>
              <a:rPr lang="en-US" b="1" i="1" dirty="0"/>
              <a:t>Great Britain;</a:t>
            </a:r>
            <a:r>
              <a:rPr lang="en-US" b="1" dirty="0"/>
              <a:t> and that the king's Majesty, by and with the advice and consent of the Lords Spiritual and Temporal, and Commons, of </a:t>
            </a:r>
            <a:r>
              <a:rPr lang="en-US" b="1" i="1" dirty="0"/>
              <a:t>Great Britain,</a:t>
            </a:r>
            <a:r>
              <a:rPr lang="en-US" b="1" dirty="0"/>
              <a:t> in Parliament assembled, had, hath, and of right ought to have, full power and authority to make laws and statutes of sufficient force and validity to bind the colonies and people of </a:t>
            </a:r>
            <a:r>
              <a:rPr lang="en-US" b="1" i="1" dirty="0"/>
              <a:t>America,</a:t>
            </a:r>
            <a:r>
              <a:rPr lang="en-US" b="1" dirty="0"/>
              <a:t> subjects of the crown of </a:t>
            </a:r>
            <a:r>
              <a:rPr lang="en-US" b="1" i="1" dirty="0"/>
              <a:t>Great Britain,</a:t>
            </a:r>
            <a:r>
              <a:rPr lang="en-US" b="1" dirty="0"/>
              <a:t> in all cases whatsoever.</a:t>
            </a:r>
          </a:p>
          <a:p>
            <a:r>
              <a:rPr lang="en-US" sz="1700" dirty="0"/>
              <a:t>II. And be it further declared and enacted by the authority aforesaid, That all resolutions, votes, orders, and proceedings, in any of the said colonies or plantations, whereby the power and authority of the Parliament of </a:t>
            </a:r>
            <a:r>
              <a:rPr lang="en-US" sz="1700" i="1" dirty="0"/>
              <a:t>Great Britain</a:t>
            </a:r>
            <a:r>
              <a:rPr lang="en-US" sz="1700" dirty="0"/>
              <a:t> to make laws and statutes as aforesaid is denied, or drawn into question, are, and are hereby declared to be, utterly null and void to all intents and purposes whatsoever.</a:t>
            </a:r>
          </a:p>
          <a:p>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cichw.net/montim/liberslav4.JPG"/>
          <p:cNvPicPr>
            <a:picLocks noChangeAspect="1" noChangeArrowheads="1"/>
          </p:cNvPicPr>
          <p:nvPr/>
        </p:nvPicPr>
        <p:blipFill>
          <a:blip r:embed="rId3" cstate="print"/>
          <a:srcRect/>
          <a:stretch>
            <a:fillRect/>
          </a:stretch>
        </p:blipFill>
        <p:spPr bwMode="auto">
          <a:xfrm>
            <a:off x="172603" y="739680"/>
            <a:ext cx="8818997" cy="581352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cstate="print"/>
          <a:srcRect/>
          <a:stretch>
            <a:fillRect/>
          </a:stretch>
        </p:blipFill>
        <p:spPr bwMode="auto">
          <a:xfrm>
            <a:off x="1" y="838200"/>
            <a:ext cx="9217270" cy="5043488"/>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irst Continental Congress"/>
          <p:cNvPicPr>
            <a:picLocks noChangeAspect="1" noChangeArrowheads="1"/>
          </p:cNvPicPr>
          <p:nvPr/>
        </p:nvPicPr>
        <p:blipFill>
          <a:blip r:embed="rId3" cstate="print"/>
          <a:srcRect/>
          <a:stretch>
            <a:fillRect/>
          </a:stretch>
        </p:blipFill>
        <p:spPr bwMode="auto">
          <a:xfrm>
            <a:off x="0" y="-47626"/>
            <a:ext cx="9204876" cy="690562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upload.wikimedia.org/wikipedia/commons/archive/2/2d/20100221160548!Thomas_Paine.jpg"/>
          <p:cNvPicPr>
            <a:picLocks noChangeAspect="1" noChangeArrowheads="1"/>
          </p:cNvPicPr>
          <p:nvPr/>
        </p:nvPicPr>
        <p:blipFill>
          <a:blip r:embed="rId3" cstate="print"/>
          <a:srcRect/>
          <a:stretch>
            <a:fillRect/>
          </a:stretch>
        </p:blipFill>
        <p:spPr bwMode="auto">
          <a:xfrm>
            <a:off x="1828800" y="0"/>
            <a:ext cx="5657850" cy="736391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7315200" cy="4985980"/>
          </a:xfrm>
          <a:prstGeom prst="rect">
            <a:avLst/>
          </a:prstGeom>
          <a:noFill/>
        </p:spPr>
        <p:txBody>
          <a:bodyPr wrap="square" rtlCol="0">
            <a:spAutoFit/>
          </a:bodyPr>
          <a:lstStyle/>
          <a:p>
            <a:r>
              <a:rPr lang="en-US" sz="2000" dirty="0"/>
              <a:t>Small islands not capable of protecting themselves are the proper objects for kingdoms to take under their care; but there is something very absurd in supposing a continent to be perpetually governed by an island.</a:t>
            </a:r>
          </a:p>
          <a:p>
            <a:pPr algn="ctr"/>
            <a:r>
              <a:rPr lang="en-US" sz="2000" dirty="0" smtClean="0"/>
              <a:t>--------</a:t>
            </a:r>
            <a:endParaRPr lang="en-US" sz="2000" dirty="0"/>
          </a:p>
          <a:p>
            <a:r>
              <a:rPr lang="en-US" sz="2000" dirty="0"/>
              <a:t>The sun never shined on a cause of greater worth. </a:t>
            </a:r>
            <a:r>
              <a:rPr lang="en-US" sz="2000" dirty="0" err="1"/>
              <a:t>'Tis</a:t>
            </a:r>
            <a:r>
              <a:rPr lang="en-US" sz="2000" dirty="0"/>
              <a:t> not the affair of a city, a country, a province, or a kingdom, but of a continent—of at least one eighth part of the habitable globe. </a:t>
            </a:r>
            <a:r>
              <a:rPr lang="en-US" sz="2000" dirty="0" err="1"/>
              <a:t>'Tis</a:t>
            </a:r>
            <a:r>
              <a:rPr lang="en-US" sz="2000" dirty="0"/>
              <a:t> not the concern of a day, a year, or an age; posterity are virtually involved in the contest, and will be more or less affected, even to the end of time, by the proceedings now. Now is the seed time of continental union, faith and honor. The least fracture now will be like a name engraved with the point of a pin on the tender rind of a young oak; The wound will enlarge with the tree, and posterity read it in full grown characters.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914400"/>
            <a:ext cx="7315200" cy="4062651"/>
          </a:xfrm>
          <a:prstGeom prst="rect">
            <a:avLst/>
          </a:prstGeom>
          <a:noFill/>
        </p:spPr>
        <p:txBody>
          <a:bodyPr wrap="square" rtlCol="0">
            <a:spAutoFit/>
          </a:bodyPr>
          <a:lstStyle/>
          <a:p>
            <a:r>
              <a:rPr lang="en-US" sz="2000" dirty="0"/>
              <a:t>There is something exceedingly ridiculous in the composition of monarchy; it first excludes a man from the means of information, yet empowers him to act in cases where the highest judgment is required.</a:t>
            </a:r>
          </a:p>
          <a:p>
            <a:pPr algn="ctr"/>
            <a:r>
              <a:rPr lang="en-US" sz="2000" dirty="0" smtClean="0"/>
              <a:t>---------------</a:t>
            </a:r>
            <a:endParaRPr lang="en-US" sz="2000" dirty="0"/>
          </a:p>
          <a:p>
            <a:r>
              <a:rPr lang="en-US" sz="2000" dirty="0"/>
              <a:t> </a:t>
            </a:r>
          </a:p>
          <a:p>
            <a:r>
              <a:rPr lang="en-US" sz="2000" dirty="0"/>
              <a:t>O ye that love mankind! Ye that dare oppose, not only the tyranny, but the tyrant, stand forth! Every spot of the old world is overrun with oppression. Freedom hath been hunted round the globe. Asia, and Africa, have long expelled her — Europe regards her like a stranger, and England hath given her warning to depart. O! receive the fugitive, and prepare in time an asylum for mankind.</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990600"/>
            <a:ext cx="6858000" cy="5632311"/>
          </a:xfrm>
          <a:prstGeom prst="rect">
            <a:avLst/>
          </a:prstGeom>
          <a:noFill/>
        </p:spPr>
        <p:txBody>
          <a:bodyPr wrap="square" rtlCol="0">
            <a:spAutoFit/>
          </a:bodyPr>
          <a:lstStyle/>
          <a:p>
            <a:r>
              <a:rPr lang="en-US" sz="2000" dirty="0"/>
              <a:t>Some writers have so confounded society with government, as to leave little or no distinction between them; whereas they are not only different, but have different origins. Society is produced by our wants, and government by our wickedness; the former promotes our happiness POSITIVELY by uniting our affections, the latter NEGATIVELY by restraining our vices. The one encourages intercourse, the other creates distinctions. The first a patron, the last a punisher.</a:t>
            </a:r>
          </a:p>
          <a:p>
            <a:pPr algn="ctr"/>
            <a:r>
              <a:rPr lang="en-US" sz="2000" dirty="0" smtClean="0"/>
              <a:t>---------------------</a:t>
            </a:r>
            <a:endParaRPr lang="en-US" sz="2000" dirty="0"/>
          </a:p>
          <a:p>
            <a:r>
              <a:rPr lang="en-US" sz="2000" dirty="0"/>
              <a:t>We have every opportunity and every encouragement before us, to form the noblest purest constitution on the face of the earth. We have it in our power to begin the world over again. A situation, similar to the present, hath not happened since the days of Noah until now. The birthday of a new world is at hand, and a race of men, perhaps as numerous as all Europe contains, are to receive their portion of freedom from the event of a few months.</a:t>
            </a:r>
          </a:p>
          <a:p>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433</Words>
  <Application>Microsoft Office PowerPoint</Application>
  <PresentationFormat>On-screen Show (4:3)</PresentationFormat>
  <Paragraphs>43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9</cp:revision>
  <dcterms:created xsi:type="dcterms:W3CDTF">2011-01-30T18:56:56Z</dcterms:created>
  <dcterms:modified xsi:type="dcterms:W3CDTF">2011-01-31T01:03:09Z</dcterms:modified>
</cp:coreProperties>
</file>