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65" r:id="rId4"/>
    <p:sldId id="258" r:id="rId5"/>
    <p:sldId id="259" r:id="rId6"/>
    <p:sldId id="260" r:id="rId7"/>
    <p:sldId id="261" r:id="rId8"/>
    <p:sldId id="262" r:id="rId9"/>
    <p:sldId id="263" r:id="rId10"/>
    <p:sldId id="264" r:id="rId11"/>
    <p:sldId id="279" r:id="rId12"/>
    <p:sldId id="278" r:id="rId13"/>
    <p:sldId id="277" r:id="rId14"/>
    <p:sldId id="280" r:id="rId15"/>
    <p:sldId id="281" r:id="rId16"/>
    <p:sldId id="285" r:id="rId17"/>
    <p:sldId id="284" r:id="rId18"/>
    <p:sldId id="283" r:id="rId19"/>
    <p:sldId id="282" r:id="rId20"/>
    <p:sldId id="273" r:id="rId21"/>
    <p:sldId id="274" r:id="rId22"/>
    <p:sldId id="291" r:id="rId23"/>
    <p:sldId id="290" r:id="rId24"/>
    <p:sldId id="276" r:id="rId25"/>
    <p:sldId id="275" r:id="rId26"/>
    <p:sldId id="266" r:id="rId27"/>
    <p:sldId id="268" r:id="rId28"/>
    <p:sldId id="267" r:id="rId29"/>
    <p:sldId id="271" r:id="rId30"/>
    <p:sldId id="272" r:id="rId31"/>
    <p:sldId id="292" r:id="rId32"/>
    <p:sldId id="270" r:id="rId33"/>
    <p:sldId id="269" r:id="rId34"/>
    <p:sldId id="286" r:id="rId35"/>
    <p:sldId id="287" r:id="rId36"/>
    <p:sldId id="289" r:id="rId37"/>
    <p:sldId id="28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1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42626D-D9E9-4107-B67B-0F94706FE7A0}" type="datetimeFigureOut">
              <a:rPr lang="en-US" smtClean="0"/>
              <a:pPr/>
              <a:t>09-May-11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1761B-1200-4B01-AE74-4B422A642C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AA1761B-1200-4B01-AE74-4B422A642CA2}"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09-May-11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09-May-11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A0817-7BF2-47B3-9866-770BF01B4A1C}" type="datetimeFigureOut">
              <a:rPr lang="en-US" smtClean="0"/>
              <a:pPr/>
              <a:t>09-May-11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A0817-7BF2-47B3-9866-770BF01B4A1C}" type="datetimeFigureOut">
              <a:rPr lang="en-US" smtClean="0"/>
              <a:pPr/>
              <a:t>09-May-11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A0817-7BF2-47B3-9866-770BF01B4A1C}" type="datetimeFigureOut">
              <a:rPr lang="en-US" smtClean="0"/>
              <a:pPr/>
              <a:t>09-May-11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A0817-7BF2-47B3-9866-770BF01B4A1C}" type="datetimeFigureOut">
              <a:rPr lang="en-US" smtClean="0"/>
              <a:pPr/>
              <a:t>09-May-11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A0817-7BF2-47B3-9866-770BF01B4A1C}" type="datetimeFigureOut">
              <a:rPr lang="en-US" smtClean="0"/>
              <a:pPr/>
              <a:t>09-May-11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pPr/>
              <a:t>09-May-11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4A0817-7BF2-47B3-9866-770BF01B4A1C}" type="datetimeFigureOut">
              <a:rPr lang="en-US" smtClean="0"/>
              <a:pPr/>
              <a:t>09-May-11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09-May-11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0817-7BF2-47B3-9866-770BF01B4A1C}" type="datetimeFigureOut">
              <a:rPr lang="en-US" smtClean="0"/>
              <a:pPr/>
              <a:t>09-May-11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4E9FD-58A8-48A6-AEE4-1669A708AE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A0817-7BF2-47B3-9866-770BF01B4A1C}" type="datetimeFigureOut">
              <a:rPr lang="en-US" smtClean="0"/>
              <a:pPr/>
              <a:t>09-May-11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4E9FD-58A8-48A6-AEE4-1669A708AE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law.cornell.edu/supct-cgi/get-const?amendmenti"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minnpost.com/_asset/25ckcn/mp_main_wide/ColemanFranken452.jpg"/>
          <p:cNvPicPr>
            <a:picLocks noChangeAspect="1" noChangeArrowheads="1"/>
          </p:cNvPicPr>
          <p:nvPr/>
        </p:nvPicPr>
        <p:blipFill>
          <a:blip r:embed="rId3" cstate="print"/>
          <a:srcRect/>
          <a:stretch>
            <a:fillRect/>
          </a:stretch>
        </p:blipFill>
        <p:spPr bwMode="auto">
          <a:xfrm>
            <a:off x="61965" y="678468"/>
            <a:ext cx="9082035" cy="564613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N.JPG"/>
          <p:cNvPicPr>
            <a:picLocks noChangeAspect="1"/>
          </p:cNvPicPr>
          <p:nvPr/>
        </p:nvPicPr>
        <p:blipFill>
          <a:blip r:embed="rId3" cstate="print"/>
          <a:stretch>
            <a:fillRect/>
          </a:stretch>
        </p:blipFill>
        <p:spPr>
          <a:xfrm>
            <a:off x="0" y="388292"/>
            <a:ext cx="9144000" cy="60814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publicradio.org/content/2009/03/06/20090306_marc_elias__33.jpg"/>
          <p:cNvPicPr>
            <a:picLocks noChangeAspect="1" noChangeArrowheads="1"/>
          </p:cNvPicPr>
          <p:nvPr/>
        </p:nvPicPr>
        <p:blipFill>
          <a:blip r:embed="rId3" cstate="print"/>
          <a:srcRect/>
          <a:stretch>
            <a:fillRect/>
          </a:stretch>
        </p:blipFill>
        <p:spPr bwMode="auto">
          <a:xfrm>
            <a:off x="50800" y="0"/>
            <a:ext cx="8940800" cy="6705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tman.JPG"/>
          <p:cNvPicPr>
            <a:picLocks noChangeAspect="1"/>
          </p:cNvPicPr>
          <p:nvPr/>
        </p:nvPicPr>
        <p:blipFill>
          <a:blip r:embed="rId3" cstate="print"/>
          <a:stretch>
            <a:fillRect/>
          </a:stretch>
        </p:blipFill>
        <p:spPr>
          <a:xfrm>
            <a:off x="1099922" y="0"/>
            <a:ext cx="6944156"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x.JPG"/>
          <p:cNvPicPr>
            <a:picLocks noChangeAspect="1"/>
          </p:cNvPicPr>
          <p:nvPr/>
        </p:nvPicPr>
        <p:blipFill>
          <a:blip r:embed="rId3" cstate="print"/>
          <a:stretch>
            <a:fillRect/>
          </a:stretch>
        </p:blipFill>
        <p:spPr>
          <a:xfrm>
            <a:off x="392783" y="0"/>
            <a:ext cx="8358433"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ddle.JPG"/>
          <p:cNvPicPr>
            <a:picLocks noChangeAspect="1"/>
          </p:cNvPicPr>
          <p:nvPr/>
        </p:nvPicPr>
        <p:blipFill>
          <a:blip r:embed="rId3" cstate="print"/>
          <a:stretch>
            <a:fillRect/>
          </a:stretch>
        </p:blipFill>
        <p:spPr>
          <a:xfrm>
            <a:off x="1351070" y="0"/>
            <a:ext cx="6441859"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e.JPG"/>
          <p:cNvPicPr>
            <a:picLocks noChangeAspect="1"/>
          </p:cNvPicPr>
          <p:nvPr/>
        </p:nvPicPr>
        <p:blipFill>
          <a:blip r:embed="rId3" cstate="print"/>
          <a:stretch>
            <a:fillRect/>
          </a:stretch>
        </p:blipFill>
        <p:spPr>
          <a:xfrm>
            <a:off x="129680" y="0"/>
            <a:ext cx="8884639"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sm.JPG"/>
          <p:cNvPicPr>
            <a:picLocks noChangeAspect="1"/>
          </p:cNvPicPr>
          <p:nvPr/>
        </p:nvPicPr>
        <p:blipFill>
          <a:blip r:embed="rId3" cstate="print"/>
          <a:stretch>
            <a:fillRect/>
          </a:stretch>
        </p:blipFill>
        <p:spPr>
          <a:xfrm>
            <a:off x="1592928" y="0"/>
            <a:ext cx="5958143"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tp.JPG"/>
          <p:cNvPicPr>
            <a:picLocks noChangeAspect="1"/>
          </p:cNvPicPr>
          <p:nvPr/>
        </p:nvPicPr>
        <p:blipFill>
          <a:blip r:embed="rId3" cstate="print"/>
          <a:stretch>
            <a:fillRect/>
          </a:stretch>
        </p:blipFill>
        <p:spPr>
          <a:xfrm>
            <a:off x="0" y="671285"/>
            <a:ext cx="9144000" cy="55154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z.JPG"/>
          <p:cNvPicPr>
            <a:picLocks noChangeAspect="1"/>
          </p:cNvPicPr>
          <p:nvPr/>
        </p:nvPicPr>
        <p:blipFill>
          <a:blip r:embed="rId3" cstate="print"/>
          <a:stretch>
            <a:fillRect/>
          </a:stretch>
        </p:blipFill>
        <p:spPr>
          <a:xfrm>
            <a:off x="1464173" y="0"/>
            <a:ext cx="6215653"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fellowshipofminds.files.wordpress.com/2010/05/billy-cub-wielding-black-panthers-philadelphia-polling-station-2008.jpg"/>
          <p:cNvPicPr>
            <a:picLocks noChangeAspect="1" noChangeArrowheads="1"/>
          </p:cNvPicPr>
          <p:nvPr/>
        </p:nvPicPr>
        <p:blipFill>
          <a:blip r:embed="rId3" cstate="print"/>
          <a:srcRect/>
          <a:stretch>
            <a:fillRect/>
          </a:stretch>
        </p:blipFill>
        <p:spPr bwMode="auto">
          <a:xfrm>
            <a:off x="1066800" y="-47625"/>
            <a:ext cx="7200900" cy="69056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1.bp.blogspot.com/_nIbgC5u-muM/S7uQ0qIJNrI/AAAAAAAAEg8/RfyuqIgYoXY/s1600/mitch_mcconnell.jpg"/>
          <p:cNvPicPr>
            <a:picLocks noChangeAspect="1" noChangeArrowheads="1"/>
          </p:cNvPicPr>
          <p:nvPr/>
        </p:nvPicPr>
        <p:blipFill>
          <a:blip r:embed="rId3" cstate="print"/>
          <a:srcRect/>
          <a:stretch>
            <a:fillRect/>
          </a:stretch>
        </p:blipFill>
        <p:spPr bwMode="auto">
          <a:xfrm>
            <a:off x="24530" y="289197"/>
            <a:ext cx="9119470" cy="634020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4.bp.blogspot.com/_spMxKbYRBrQ/TQfvxGwK8iI/AAAAAAAABPI/IvJ1K7Ss_uM/s1600/ezra_klein_cloture_graph.png"/>
          <p:cNvPicPr>
            <a:picLocks noChangeAspect="1" noChangeArrowheads="1"/>
          </p:cNvPicPr>
          <p:nvPr/>
        </p:nvPicPr>
        <p:blipFill>
          <a:blip r:embed="rId3" cstate="print"/>
          <a:srcRect/>
          <a:stretch>
            <a:fillRect/>
          </a:stretch>
        </p:blipFill>
        <p:spPr bwMode="auto">
          <a:xfrm>
            <a:off x="235974" y="517525"/>
            <a:ext cx="8755626" cy="565467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standlikearock.net/wp-content/uploads/2010/01/mccain-feingold.jpg"/>
          <p:cNvPicPr>
            <a:picLocks noChangeAspect="1" noChangeArrowheads="1"/>
          </p:cNvPicPr>
          <p:nvPr/>
        </p:nvPicPr>
        <p:blipFill>
          <a:blip r:embed="rId3" cstate="print"/>
          <a:srcRect/>
          <a:stretch>
            <a:fillRect/>
          </a:stretch>
        </p:blipFill>
        <p:spPr bwMode="auto">
          <a:xfrm>
            <a:off x="96473" y="305276"/>
            <a:ext cx="9047527" cy="586692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696200" cy="6186309"/>
          </a:xfrm>
          <a:prstGeom prst="rect">
            <a:avLst/>
          </a:prstGeom>
          <a:noFill/>
        </p:spPr>
        <p:txBody>
          <a:bodyPr wrap="square" rtlCol="0">
            <a:spAutoFit/>
          </a:bodyPr>
          <a:lstStyle/>
          <a:p>
            <a:pPr algn="ctr"/>
            <a:r>
              <a:rPr lang="en-US" i="1" dirty="0" smtClean="0"/>
              <a:t>Citizens United v. FEC </a:t>
            </a:r>
            <a:r>
              <a:rPr lang="en-US" dirty="0" smtClean="0"/>
              <a:t>(2010)</a:t>
            </a:r>
          </a:p>
          <a:p>
            <a:endParaRPr lang="en-US" dirty="0"/>
          </a:p>
          <a:p>
            <a:r>
              <a:rPr lang="en-US" sz="2000" dirty="0"/>
              <a:t>Speech is an essential mechanism of democracy, for it is the means to hold officials accountable to the people. The right of citizens to inquire, to hear, to speak, and to use information to reach consensus is a precondition to enlightened self-government and a necessary means to protect it. The </a:t>
            </a:r>
            <a:r>
              <a:rPr lang="en-US" sz="2000" u="sng" dirty="0">
                <a:hlinkClick r:id="rId3" tooltip="subref"/>
              </a:rPr>
              <a:t>First Amendment</a:t>
            </a:r>
            <a:r>
              <a:rPr lang="en-US" sz="2000" dirty="0"/>
              <a:t> “ ‘has its fullest and most urgent application’ to speech uttered during a campaign for political office</a:t>
            </a:r>
            <a:r>
              <a:rPr lang="en-US" sz="2000" dirty="0" smtClean="0"/>
              <a:t>.”…</a:t>
            </a:r>
          </a:p>
          <a:p>
            <a:endParaRPr lang="en-US" sz="2000" dirty="0"/>
          </a:p>
          <a:p>
            <a:r>
              <a:rPr lang="en-US" sz="2000" dirty="0"/>
              <a:t>The appearance of influence or access, furthermore, will not cause the electorate to lose faith in our democracy. By definition, an independent expenditure is political speech presented to the electorate that is not coordinated with a candidate. </a:t>
            </a:r>
            <a:r>
              <a:rPr lang="en-US" sz="2000" b="1" dirty="0">
                <a:solidFill>
                  <a:srgbClr val="FF0000"/>
                </a:solidFill>
              </a:rPr>
              <a:t>The fact that a corporation, or any other speaker, is willing to spend money to try to persuade voters presupposes that the people have the ultimate influence over elected officials. This is inconsistent with any suggestion that the electorate will refuse “ ‘to take part in democratic governance’ ” because of additional political speech made by a corporation or any other speaker.</a:t>
            </a:r>
          </a:p>
          <a:p>
            <a:r>
              <a:rPr lang="en-US" sz="2000" dirty="0" smtClean="0"/>
              <a:t/>
            </a:r>
            <a:br>
              <a:rPr lang="en-US" sz="2000" dirty="0" smtClean="0"/>
            </a:br>
            <a:endParaRPr lang="en-US"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8" name="Picture 6" descr="http://i.huffpost.com/gen/206640/thumbs/s-AMERICAN-CROSSROADS-GPS-large.jpg"/>
          <p:cNvPicPr>
            <a:picLocks noChangeAspect="1" noChangeArrowheads="1"/>
          </p:cNvPicPr>
          <p:nvPr/>
        </p:nvPicPr>
        <p:blipFill>
          <a:blip r:embed="rId3" cstate="print"/>
          <a:srcRect/>
          <a:stretch>
            <a:fillRect/>
          </a:stretch>
        </p:blipFill>
        <p:spPr bwMode="auto">
          <a:xfrm>
            <a:off x="304800" y="197826"/>
            <a:ext cx="8458200" cy="618099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projects.datajamming.com/fun/10-18-10-election-spending.png"/>
          <p:cNvPicPr>
            <a:picLocks noChangeAspect="1" noChangeArrowheads="1"/>
          </p:cNvPicPr>
          <p:nvPr/>
        </p:nvPicPr>
        <p:blipFill>
          <a:blip r:embed="rId3" cstate="print"/>
          <a:srcRect/>
          <a:stretch>
            <a:fillRect/>
          </a:stretch>
        </p:blipFill>
        <p:spPr bwMode="auto">
          <a:xfrm>
            <a:off x="1676400" y="102475"/>
            <a:ext cx="6477000" cy="670034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mediaoutrage.files.wordpress.com/2008/12/jeremiah-wright.jpg"/>
          <p:cNvPicPr>
            <a:picLocks noChangeAspect="1" noChangeArrowheads="1"/>
          </p:cNvPicPr>
          <p:nvPr/>
        </p:nvPicPr>
        <p:blipFill>
          <a:blip r:embed="rId3" cstate="print"/>
          <a:srcRect/>
          <a:stretch>
            <a:fillRect/>
          </a:stretch>
        </p:blipFill>
        <p:spPr bwMode="auto">
          <a:xfrm>
            <a:off x="0" y="228599"/>
            <a:ext cx="9070530" cy="628729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reddingnewsreview.com/images/Obama_speech_Philadelphia.jpg"/>
          <p:cNvPicPr>
            <a:picLocks noChangeAspect="1" noChangeArrowheads="1"/>
          </p:cNvPicPr>
          <p:nvPr/>
        </p:nvPicPr>
        <p:blipFill>
          <a:blip r:embed="rId3" cstate="print"/>
          <a:srcRect/>
          <a:stretch>
            <a:fillRect/>
          </a:stretch>
        </p:blipFill>
        <p:spPr bwMode="auto">
          <a:xfrm>
            <a:off x="152400" y="533399"/>
            <a:ext cx="8768732" cy="582755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projectblended.com/wp-content/uploads/2009/06/obama-sotomayor-final.jpg"/>
          <p:cNvPicPr>
            <a:picLocks noChangeAspect="1" noChangeArrowheads="1"/>
          </p:cNvPicPr>
          <p:nvPr/>
        </p:nvPicPr>
        <p:blipFill>
          <a:blip r:embed="rId3" cstate="print"/>
          <a:srcRect/>
          <a:stretch>
            <a:fillRect/>
          </a:stretch>
        </p:blipFill>
        <p:spPr bwMode="auto">
          <a:xfrm>
            <a:off x="-12700" y="449580"/>
            <a:ext cx="9156700" cy="549402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_kMMqStpvi8Y/SiSNSjJpW9I/AAAAAAAAFKk/EzD-JMg_N1k/s400/Obama-Sotomayor-TIME.jpg"/>
          <p:cNvPicPr>
            <a:picLocks noChangeAspect="1" noChangeArrowheads="1"/>
          </p:cNvPicPr>
          <p:nvPr/>
        </p:nvPicPr>
        <p:blipFill>
          <a:blip r:embed="rId3" cstate="print"/>
          <a:srcRect/>
          <a:stretch>
            <a:fillRect/>
          </a:stretch>
        </p:blipFill>
        <p:spPr bwMode="auto">
          <a:xfrm>
            <a:off x="1819656" y="-17158"/>
            <a:ext cx="5190744" cy="687515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colorlines.com/archival_images/3570133073_de655ce9f9.jpg"/>
          <p:cNvPicPr>
            <a:picLocks noChangeAspect="1" noChangeArrowheads="1"/>
          </p:cNvPicPr>
          <p:nvPr/>
        </p:nvPicPr>
        <p:blipFill>
          <a:blip r:embed="rId3" cstate="print"/>
          <a:srcRect/>
          <a:stretch>
            <a:fillRect/>
          </a:stretch>
        </p:blipFill>
        <p:spPr bwMode="auto">
          <a:xfrm>
            <a:off x="1872763" y="125730"/>
            <a:ext cx="6814037" cy="673227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924800" cy="6986528"/>
          </a:xfrm>
          <a:prstGeom prst="rect">
            <a:avLst/>
          </a:prstGeom>
          <a:noFill/>
        </p:spPr>
        <p:txBody>
          <a:bodyPr wrap="square" rtlCol="0">
            <a:spAutoFit/>
          </a:bodyPr>
          <a:lstStyle/>
          <a:p>
            <a:pPr algn="ctr"/>
            <a:r>
              <a:rPr lang="en-US" i="1" dirty="0" smtClean="0"/>
              <a:t>Ricci v. </a:t>
            </a:r>
            <a:r>
              <a:rPr lang="en-US" i="1" dirty="0" err="1" smtClean="0"/>
              <a:t>DeStefano</a:t>
            </a:r>
            <a:r>
              <a:rPr lang="en-US" i="1" dirty="0" smtClean="0"/>
              <a:t> </a:t>
            </a:r>
            <a:r>
              <a:rPr lang="en-US" dirty="0" smtClean="0"/>
              <a:t>(2009)</a:t>
            </a:r>
          </a:p>
          <a:p>
            <a:endParaRPr lang="en-US" dirty="0"/>
          </a:p>
          <a:p>
            <a:r>
              <a:rPr lang="en-US" sz="2000" dirty="0"/>
              <a:t>Whatever the City’s ultimate aim—however well intentioned or benevolent it might have seemed—the City made its employment decision because of race. The City rejected the test results solely </a:t>
            </a:r>
            <a:r>
              <a:rPr lang="en-US" sz="2000" dirty="0" smtClean="0"/>
              <a:t>because the </a:t>
            </a:r>
            <a:r>
              <a:rPr lang="en-US" sz="2000" dirty="0"/>
              <a:t>higher scoring candidates were white. The question is not whether that conduct was discriminatory but whether the City had a lawful justification for its race-based </a:t>
            </a:r>
            <a:r>
              <a:rPr lang="en-US" sz="2000" dirty="0" smtClean="0"/>
              <a:t>action</a:t>
            </a:r>
            <a:r>
              <a:rPr lang="en-US" sz="2000" dirty="0"/>
              <a:t> </a:t>
            </a:r>
            <a:r>
              <a:rPr lang="en-US" sz="2000" dirty="0" smtClean="0"/>
              <a:t>. . .</a:t>
            </a:r>
          </a:p>
          <a:p>
            <a:endParaRPr lang="en-US" sz="2000" dirty="0"/>
          </a:p>
          <a:p>
            <a:r>
              <a:rPr lang="en-US" sz="2000" dirty="0"/>
              <a:t>Nor do we question an employer’s affirmative efforts to ensure that all groups have a fair opportunity to apply for promotions and to participate in the process by which promotions will be made. But </a:t>
            </a:r>
            <a:r>
              <a:rPr lang="en-US" sz="2000" b="1" dirty="0">
                <a:solidFill>
                  <a:srgbClr val="FF0000"/>
                </a:solidFill>
              </a:rPr>
              <a:t>once that process has been established and employers have made clear their selection criteria, they may not then invalidate the test results, thus upsetting an employee’s legitimate expectation not to be judged on the basis of race. </a:t>
            </a:r>
            <a:r>
              <a:rPr lang="en-US" sz="2000" dirty="0"/>
              <a:t>Doing so, absent a strong basis in evidence of an impermissible disparate impact, amounts to the sort of racial preference that Congress has disclaimed, </a:t>
            </a:r>
            <a:r>
              <a:rPr lang="en-US" sz="2000" dirty="0" smtClean="0"/>
              <a:t>and </a:t>
            </a:r>
            <a:r>
              <a:rPr lang="en-US" sz="2000" dirty="0"/>
              <a:t>is antithetical to the notion of a workplace where individuals are guaranteed equal opportunity regardless of race.</a:t>
            </a:r>
          </a:p>
          <a:p>
            <a:r>
              <a:rPr lang="en-US" dirty="0" smtClean="0"/>
              <a:t/>
            </a:r>
            <a:br>
              <a:rPr lang="en-US" dirty="0" smtClean="0"/>
            </a:br>
            <a:endParaRPr lang="en-US" dirty="0" smtClean="0"/>
          </a:p>
          <a:p>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4.bp.blogspot.com/_HyyDHyAwI6k/SwgRueQEI7I/AAAAAAAAHJ4/GC9-cxwFmA8/s1600/bart+stupak.jpg"/>
          <p:cNvPicPr>
            <a:picLocks noChangeAspect="1" noChangeArrowheads="1"/>
          </p:cNvPicPr>
          <p:nvPr/>
        </p:nvPicPr>
        <p:blipFill>
          <a:blip r:embed="rId3" cstate="print"/>
          <a:srcRect/>
          <a:stretch>
            <a:fillRect/>
          </a:stretch>
        </p:blipFill>
        <p:spPr bwMode="auto">
          <a:xfrm>
            <a:off x="0" y="265709"/>
            <a:ext cx="9144000" cy="663854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examiner.com/images/blog/replicate/EXID5738/images/ElenaKaganObama(1).jpg"/>
          <p:cNvPicPr>
            <a:picLocks noChangeAspect="1" noChangeArrowheads="1"/>
          </p:cNvPicPr>
          <p:nvPr/>
        </p:nvPicPr>
        <p:blipFill>
          <a:blip r:embed="rId3" cstate="print"/>
          <a:srcRect/>
          <a:stretch>
            <a:fillRect/>
          </a:stretch>
        </p:blipFill>
        <p:spPr bwMode="auto">
          <a:xfrm>
            <a:off x="140138" y="357187"/>
            <a:ext cx="9003862" cy="6119813"/>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es on 8 obama , 2.JPG"/>
          <p:cNvPicPr>
            <a:picLocks noChangeAspect="1"/>
          </p:cNvPicPr>
          <p:nvPr/>
        </p:nvPicPr>
        <p:blipFill>
          <a:blip r:embed="rId3" cstate="print"/>
          <a:stretch>
            <a:fillRect/>
          </a:stretch>
        </p:blipFill>
        <p:spPr>
          <a:xfrm>
            <a:off x="2000250" y="0"/>
            <a:ext cx="51435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hatsarugula.files.wordpress.com/2008/11/prop-8-exit-poll-by-age.jpg?w=285&amp;h=276"/>
          <p:cNvPicPr>
            <a:picLocks noChangeAspect="1" noChangeArrowheads="1"/>
          </p:cNvPicPr>
          <p:nvPr/>
        </p:nvPicPr>
        <p:blipFill>
          <a:blip r:embed="rId3" cstate="print"/>
          <a:srcRect/>
          <a:stretch>
            <a:fillRect/>
          </a:stretch>
        </p:blipFill>
        <p:spPr bwMode="auto">
          <a:xfrm>
            <a:off x="1491284" y="184885"/>
            <a:ext cx="6890716" cy="6673115"/>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clasticdetritus.files.wordpress.com/2008/11/cnnpropo81.jpg"/>
          <p:cNvPicPr>
            <a:picLocks noChangeAspect="1" noChangeArrowheads="1"/>
          </p:cNvPicPr>
          <p:nvPr/>
        </p:nvPicPr>
        <p:blipFill>
          <a:blip r:embed="rId3" cstate="print"/>
          <a:srcRect/>
          <a:stretch>
            <a:fillRect/>
          </a:stretch>
        </p:blipFill>
        <p:spPr bwMode="auto">
          <a:xfrm>
            <a:off x="1248552" y="191997"/>
            <a:ext cx="6904848" cy="6666003"/>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tatic0.channels.com/thumbnails/The-Maine-Campus-Eric-Holder-talks-to-the-press-e8051944.jpg"/>
          <p:cNvPicPr>
            <a:picLocks noChangeAspect="1" noChangeArrowheads="1"/>
          </p:cNvPicPr>
          <p:nvPr/>
        </p:nvPicPr>
        <p:blipFill>
          <a:blip r:embed="rId3" cstate="print"/>
          <a:srcRect/>
          <a:stretch>
            <a:fillRect/>
          </a:stretch>
        </p:blipFill>
        <p:spPr bwMode="auto">
          <a:xfrm>
            <a:off x="31753" y="533400"/>
            <a:ext cx="9083353" cy="51054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lgbtqnation.com/wp-content/uploads/2011/03/olson-boies.jpg"/>
          <p:cNvPicPr>
            <a:picLocks noChangeAspect="1" noChangeArrowheads="1"/>
          </p:cNvPicPr>
          <p:nvPr/>
        </p:nvPicPr>
        <p:blipFill>
          <a:blip r:embed="rId3" cstate="print"/>
          <a:srcRect/>
          <a:stretch>
            <a:fillRect/>
          </a:stretch>
        </p:blipFill>
        <p:spPr bwMode="auto">
          <a:xfrm>
            <a:off x="1640857" y="85574"/>
            <a:ext cx="5598143" cy="662002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7239000" cy="4616648"/>
          </a:xfrm>
          <a:prstGeom prst="rect">
            <a:avLst/>
          </a:prstGeom>
          <a:noFill/>
        </p:spPr>
        <p:txBody>
          <a:bodyPr wrap="square" rtlCol="0">
            <a:spAutoFit/>
          </a:bodyPr>
          <a:lstStyle/>
          <a:p>
            <a:pPr algn="ctr"/>
            <a:r>
              <a:rPr lang="en-US" i="1" dirty="0" smtClean="0"/>
              <a:t>Perry v. Schwarzenegger </a:t>
            </a:r>
            <a:r>
              <a:rPr lang="en-US" dirty="0" smtClean="0"/>
              <a:t>(2010)</a:t>
            </a:r>
          </a:p>
          <a:p>
            <a:endParaRPr lang="en-US" dirty="0" smtClean="0"/>
          </a:p>
          <a:p>
            <a:r>
              <a:rPr lang="en-US" sz="2000" dirty="0" smtClean="0"/>
              <a:t>Proposition 8 cannot withstand any level of scrutiny under the equal protection clause,  as excluding same-sex couples from marriage is simply not rationally related to a legitimate state interest…</a:t>
            </a:r>
          </a:p>
          <a:p>
            <a:endParaRPr lang="en-US" sz="2000" dirty="0" smtClean="0"/>
          </a:p>
          <a:p>
            <a:r>
              <a:rPr lang="en-US" sz="2000" b="1" dirty="0" smtClean="0">
                <a:solidFill>
                  <a:srgbClr val="FF0000"/>
                </a:solidFill>
              </a:rPr>
              <a:t>Proponents’ argument that tradition prefers opposite-sex couples to same-sex couples equates to the notion that opposite-sex relationships are simply better than same-sex relationships. Tradition alone cannot legitimate this purported interest. </a:t>
            </a:r>
          </a:p>
          <a:p>
            <a:endParaRPr lang="en-US" sz="2000" dirty="0" smtClean="0"/>
          </a:p>
          <a:p>
            <a:r>
              <a:rPr lang="en-US" sz="2000" dirty="0" smtClean="0"/>
              <a:t>Many of the purported interests identified by the proponents [of Proposition 8] are nothing more than a fear or unarticulated dislike of same-sex couples.</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cstate="print"/>
          <a:srcRect/>
          <a:stretch>
            <a:fillRect/>
          </a:stretch>
        </p:blipFill>
        <p:spPr bwMode="auto">
          <a:xfrm>
            <a:off x="48849" y="136272"/>
            <a:ext cx="8866551" cy="672172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40511" y="1447800"/>
            <a:ext cx="8895145" cy="4038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tatic.guim.co.uk/sys-images/Books/Pix/pictures/2009/3/3/1236081981105/Camp-Delta-Guantanamo-Bay-001.jpg"/>
          <p:cNvPicPr>
            <a:picLocks noChangeAspect="1" noChangeArrowheads="1"/>
          </p:cNvPicPr>
          <p:nvPr/>
        </p:nvPicPr>
        <p:blipFill>
          <a:blip r:embed="rId3" cstate="print"/>
          <a:srcRect/>
          <a:stretch>
            <a:fillRect/>
          </a:stretch>
        </p:blipFill>
        <p:spPr bwMode="auto">
          <a:xfrm>
            <a:off x="0" y="990600"/>
            <a:ext cx="9156700" cy="549402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4" descr="http://t1.gstatic.com/images?q=tbn:ANd9GcR1C6LxFou7WyObOKVvoWfVp124LZnYqYJtmkFSTlz_nVEffGkW"/>
          <p:cNvPicPr>
            <a:picLocks noChangeAspect="1" noChangeArrowheads="1"/>
          </p:cNvPicPr>
          <p:nvPr/>
        </p:nvPicPr>
        <p:blipFill>
          <a:blip r:embed="rId3" cstate="print"/>
          <a:srcRect/>
          <a:stretch>
            <a:fillRect/>
          </a:stretch>
        </p:blipFill>
        <p:spPr bwMode="auto">
          <a:xfrm>
            <a:off x="378564" y="838200"/>
            <a:ext cx="8437377" cy="4953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blog.mlive.com/grpress/news_impact/2009/03/large_hoekstra-run.jpg"/>
          <p:cNvPicPr>
            <a:picLocks noChangeAspect="1" noChangeArrowheads="1"/>
          </p:cNvPicPr>
          <p:nvPr/>
        </p:nvPicPr>
        <p:blipFill>
          <a:blip r:embed="rId3" cstate="print"/>
          <a:srcRect/>
          <a:stretch>
            <a:fillRect/>
          </a:stretch>
        </p:blipFill>
        <p:spPr bwMode="auto">
          <a:xfrm>
            <a:off x="115084" y="-190626"/>
            <a:ext cx="8724116" cy="704862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nineelevenofdiplomacy.files.wordpress.com/2011/04/bradley_manning-420x0.jpg"/>
          <p:cNvPicPr>
            <a:picLocks noChangeAspect="1" noChangeArrowheads="1"/>
          </p:cNvPicPr>
          <p:nvPr/>
        </p:nvPicPr>
        <p:blipFill>
          <a:blip r:embed="rId3" cstate="print"/>
          <a:srcRect/>
          <a:stretch>
            <a:fillRect/>
          </a:stretch>
        </p:blipFill>
        <p:spPr bwMode="auto">
          <a:xfrm>
            <a:off x="1482852" y="5443"/>
            <a:ext cx="5756148" cy="6852557"/>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388</Words>
  <Application>Microsoft Office PowerPoint</Application>
  <PresentationFormat>On-screen Show (4:3)</PresentationFormat>
  <Paragraphs>56</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13</cp:revision>
  <dcterms:created xsi:type="dcterms:W3CDTF">2011-05-06T20:36:59Z</dcterms:created>
  <dcterms:modified xsi:type="dcterms:W3CDTF">2011-05-09T22:21:20Z</dcterms:modified>
</cp:coreProperties>
</file>