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98" r:id="rId2"/>
    <p:sldId id="261" r:id="rId3"/>
    <p:sldId id="262" r:id="rId4"/>
    <p:sldId id="351" r:id="rId5"/>
    <p:sldId id="352" r:id="rId6"/>
    <p:sldId id="296" r:id="rId7"/>
    <p:sldId id="297" r:id="rId8"/>
    <p:sldId id="334" r:id="rId9"/>
    <p:sldId id="336" r:id="rId10"/>
    <p:sldId id="353" r:id="rId11"/>
    <p:sldId id="355" r:id="rId12"/>
    <p:sldId id="356" r:id="rId13"/>
    <p:sldId id="354" r:id="rId14"/>
    <p:sldId id="338" r:id="rId15"/>
    <p:sldId id="337" r:id="rId16"/>
    <p:sldId id="339" r:id="rId17"/>
    <p:sldId id="340" r:id="rId18"/>
    <p:sldId id="341" r:id="rId19"/>
    <p:sldId id="344" r:id="rId20"/>
    <p:sldId id="349" r:id="rId21"/>
    <p:sldId id="276" r:id="rId22"/>
    <p:sldId id="292" r:id="rId23"/>
    <p:sldId id="295" r:id="rId24"/>
    <p:sldId id="342" r:id="rId25"/>
    <p:sldId id="343" r:id="rId26"/>
    <p:sldId id="345" r:id="rId27"/>
    <p:sldId id="346" r:id="rId28"/>
    <p:sldId id="313" r:id="rId29"/>
    <p:sldId id="314" r:id="rId30"/>
    <p:sldId id="315" r:id="rId31"/>
    <p:sldId id="348" r:id="rId32"/>
    <p:sldId id="34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4509A2-C946-46EF-9F31-ECC8DCECCC05}" type="datetimeFigureOut">
              <a:rPr lang="en-US" smtClean="0"/>
              <a:pPr/>
              <a:t>01-May-11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698AE4-61D8-4111-B0DD-237E5F19726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Shelby,</a:t>
            </a:r>
            <a:r>
              <a:rPr lang="en-US" baseline="0" dirty="0" smtClean="0"/>
              <a:t> Warren, </a:t>
            </a:r>
            <a:r>
              <a:rPr lang="en-US" baseline="0" dirty="0" err="1" smtClean="0"/>
              <a:t>VanWert</a:t>
            </a:r>
            <a:r>
              <a:rPr lang="en-US" baseline="0" dirty="0" smtClean="0"/>
              <a:t>, and Delaware Counties; Bush gets 71% </a:t>
            </a:r>
            <a:r>
              <a:rPr lang="en-US" baseline="0" smtClean="0"/>
              <a:t>in Shelby</a:t>
            </a:r>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698AE4-61D8-4111-B0DD-237E5F19726D}"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DA107-DDD5-4E90-8386-C812F300E449}"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pPr/>
              <a:t>01-May-11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pPr/>
              <a:t>01-May-11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D60053-6CEE-459F-8369-53213F7E70ED}" type="datetimeFigureOut">
              <a:rPr lang="en-US" smtClean="0"/>
              <a:pPr/>
              <a:t>01-May-11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D60053-6CEE-459F-8369-53213F7E70ED}" type="datetimeFigureOut">
              <a:rPr lang="en-US" smtClean="0"/>
              <a:pPr/>
              <a:t>01-May-11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D60053-6CEE-459F-8369-53213F7E70ED}" type="datetimeFigureOut">
              <a:rPr lang="en-US" smtClean="0"/>
              <a:pPr/>
              <a:t>01-May-11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D60053-6CEE-459F-8369-53213F7E70ED}" type="datetimeFigureOut">
              <a:rPr lang="en-US" smtClean="0"/>
              <a:pPr/>
              <a:t>01-May-11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D60053-6CEE-459F-8369-53213F7E70ED}" type="datetimeFigureOut">
              <a:rPr lang="en-US" smtClean="0"/>
              <a:pPr/>
              <a:t>01-May-11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pPr/>
              <a:t>01-May-11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60053-6CEE-459F-8369-53213F7E70ED}" type="datetimeFigureOut">
              <a:rPr lang="en-US" smtClean="0"/>
              <a:pPr/>
              <a:t>01-May-11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pPr/>
              <a:t>01-May-11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D60053-6CEE-459F-8369-53213F7E70ED}" type="datetimeFigureOut">
              <a:rPr lang="en-US" smtClean="0"/>
              <a:pPr/>
              <a:t>01-May-11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115DD6-9896-444E-BE52-3DFD56D3746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D60053-6CEE-459F-8369-53213F7E70ED}" type="datetimeFigureOut">
              <a:rPr lang="en-US" smtClean="0"/>
              <a:pPr/>
              <a:t>01-May-11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115DD6-9896-444E-BE52-3DFD56D374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wbushbullhorn.jpg"/>
          <p:cNvPicPr>
            <a:picLocks noChangeAspect="1"/>
          </p:cNvPicPr>
          <p:nvPr/>
        </p:nvPicPr>
        <p:blipFill>
          <a:blip r:embed="rId3" cstate="print"/>
          <a:stretch>
            <a:fillRect/>
          </a:stretch>
        </p:blipFill>
        <p:spPr>
          <a:xfrm>
            <a:off x="109967" y="533400"/>
            <a:ext cx="8809653" cy="58674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Yoo.jpg"/>
          <p:cNvPicPr>
            <a:picLocks noChangeAspect="1"/>
          </p:cNvPicPr>
          <p:nvPr/>
        </p:nvPicPr>
        <p:blipFill>
          <a:blip r:embed="rId3" cstate="print"/>
          <a:stretch>
            <a:fillRect/>
          </a:stretch>
        </p:blipFill>
        <p:spPr>
          <a:xfrm>
            <a:off x="2000250" y="-25400"/>
            <a:ext cx="5162550" cy="68834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ey_bush1.jpg"/>
          <p:cNvPicPr>
            <a:picLocks noChangeAspect="1"/>
          </p:cNvPicPr>
          <p:nvPr/>
        </p:nvPicPr>
        <p:blipFill>
          <a:blip r:embed="rId3" cstate="print"/>
          <a:stretch>
            <a:fillRect/>
          </a:stretch>
        </p:blipFill>
        <p:spPr>
          <a:xfrm>
            <a:off x="402523" y="153590"/>
            <a:ext cx="8436677" cy="6475809"/>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ww.mediabistro.com/fishbowlny/files/original/tom_ridge.jpg"/>
          <p:cNvPicPr>
            <a:picLocks noChangeAspect="1" noChangeArrowheads="1"/>
          </p:cNvPicPr>
          <p:nvPr/>
        </p:nvPicPr>
        <p:blipFill>
          <a:blip r:embed="rId3" cstate="print"/>
          <a:srcRect/>
          <a:stretch>
            <a:fillRect/>
          </a:stretch>
        </p:blipFill>
        <p:spPr bwMode="auto">
          <a:xfrm>
            <a:off x="1450086" y="178059"/>
            <a:ext cx="6322314" cy="645134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www.terror-alert.com/images/TerrorAlertChart.jpg"/>
          <p:cNvPicPr>
            <a:picLocks noChangeAspect="1" noChangeArrowheads="1"/>
          </p:cNvPicPr>
          <p:nvPr/>
        </p:nvPicPr>
        <p:blipFill>
          <a:blip r:embed="rId3" cstate="print"/>
          <a:srcRect/>
          <a:stretch>
            <a:fillRect/>
          </a:stretch>
        </p:blipFill>
        <p:spPr bwMode="auto">
          <a:xfrm>
            <a:off x="2478158" y="81533"/>
            <a:ext cx="4379842" cy="6547867"/>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11Commissioners.jpg"/>
          <p:cNvPicPr>
            <a:picLocks noChangeAspect="1"/>
          </p:cNvPicPr>
          <p:nvPr/>
        </p:nvPicPr>
        <p:blipFill>
          <a:blip r:embed="rId3" cstate="print"/>
          <a:stretch>
            <a:fillRect/>
          </a:stretch>
        </p:blipFill>
        <p:spPr>
          <a:xfrm>
            <a:off x="762000" y="1212850"/>
            <a:ext cx="7620000" cy="44323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11 Commission.bmp"/>
          <p:cNvPicPr>
            <a:picLocks noChangeAspect="1"/>
          </p:cNvPicPr>
          <p:nvPr/>
        </p:nvPicPr>
        <p:blipFill>
          <a:blip r:embed="rId3" cstate="print"/>
          <a:stretch>
            <a:fillRect/>
          </a:stretch>
        </p:blipFill>
        <p:spPr>
          <a:xfrm>
            <a:off x="2386012" y="119062"/>
            <a:ext cx="4371975" cy="661987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04800"/>
            <a:ext cx="7848600" cy="6247864"/>
          </a:xfrm>
          <a:prstGeom prst="rect">
            <a:avLst/>
          </a:prstGeom>
          <a:noFill/>
        </p:spPr>
        <p:txBody>
          <a:bodyPr wrap="square" rtlCol="0">
            <a:spAutoFit/>
          </a:bodyPr>
          <a:lstStyle/>
          <a:p>
            <a:pPr algn="ctr"/>
            <a:r>
              <a:rPr lang="en-US" sz="1600" dirty="0" smtClean="0"/>
              <a:t>9-11 Commission Recommendations</a:t>
            </a:r>
          </a:p>
          <a:p>
            <a:endParaRPr lang="en-US" sz="1600" dirty="0" smtClean="0"/>
          </a:p>
          <a:p>
            <a:r>
              <a:rPr lang="en-US" sz="1600" dirty="0" smtClean="0"/>
              <a:t>The </a:t>
            </a:r>
            <a:r>
              <a:rPr lang="en-US" sz="1600" dirty="0" smtClean="0"/>
              <a:t>U.S. border security system should be integrated into a larger network of screening points that includes our transportation system and access to vital facilities, such as nuclear reactors. The President should direct the Department of Homeland Security to lead the effort to design a comprehensive screening system, addressing common problems and setting common standards with </a:t>
            </a:r>
            <a:r>
              <a:rPr lang="en-US" sz="1600" dirty="0" err="1" smtClean="0"/>
              <a:t>systemwide</a:t>
            </a:r>
            <a:r>
              <a:rPr lang="en-US" sz="1600" dirty="0" smtClean="0"/>
              <a:t> goals in mind. Extending those standards among other governments could dramatically strengthen America and the world's collective ability to intercept individuals who pose catastrophic threats</a:t>
            </a:r>
            <a:r>
              <a:rPr lang="en-US" sz="1600" dirty="0" smtClean="0"/>
              <a:t>.</a:t>
            </a:r>
          </a:p>
          <a:p>
            <a:endParaRPr lang="en-US" sz="1600" dirty="0" smtClean="0"/>
          </a:p>
          <a:p>
            <a:r>
              <a:rPr lang="en-US" sz="1600" dirty="0" smtClean="0"/>
              <a:t>Lead responsibility for directing and executing paramilitary operations, whether clandestine or covert, should shift to the Defense Department. There it should be consolidated with the capabilities for training, direction, and execution of such operations already being developed in the Special Operations Command</a:t>
            </a:r>
            <a:r>
              <a:rPr lang="en-US" sz="1600" dirty="0" smtClean="0"/>
              <a:t>.</a:t>
            </a:r>
          </a:p>
          <a:p>
            <a:endParaRPr lang="en-US" sz="1600" dirty="0" smtClean="0"/>
          </a:p>
          <a:p>
            <a:r>
              <a:rPr lang="en-US" sz="1600" dirty="0" smtClean="0"/>
              <a:t>The president should lead the government-wide effort to bring the major national security institutions into the information revolution. He should coordinate the resolution of the legal, policy, and technical issues across agencies to create a "trusted information network</a:t>
            </a:r>
            <a:r>
              <a:rPr lang="en-US" sz="1600" dirty="0" smtClean="0"/>
              <a:t>.“</a:t>
            </a:r>
          </a:p>
          <a:p>
            <a:endParaRPr lang="en-US" sz="1600" dirty="0" smtClean="0"/>
          </a:p>
          <a:p>
            <a:r>
              <a:rPr lang="en-US" sz="1600" dirty="0" smtClean="0"/>
              <a:t>Congressional oversight for intelligence -- and counterterrorism -- is now dysfunctional. Congress should address this problem. We have considered various alternatives: A joint committee on the old model of the Joint Committee on Atomic Energy is one. A single committee in each house of Congress, combining authorizing and appropriating authorities, is another.</a:t>
            </a:r>
          </a:p>
          <a:p>
            <a:endParaRPr lang="en-US" sz="1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questionauthority.files.wordpress.com/2010/02/img-nm-campos-torture-yoo-bybee_001643905153.jpg"/>
          <p:cNvPicPr>
            <a:picLocks noChangeAspect="1" noChangeArrowheads="1"/>
          </p:cNvPicPr>
          <p:nvPr/>
        </p:nvPicPr>
        <p:blipFill>
          <a:blip r:embed="rId3" cstate="print"/>
          <a:srcRect/>
          <a:stretch>
            <a:fillRect/>
          </a:stretch>
        </p:blipFill>
        <p:spPr bwMode="auto">
          <a:xfrm>
            <a:off x="92951" y="839682"/>
            <a:ext cx="8898649" cy="510391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228600"/>
            <a:ext cx="8305800" cy="7615238"/>
          </a:xfrm>
          <a:prstGeom prst="rect">
            <a:avLst/>
          </a:prstGeom>
          <a:noFill/>
        </p:spPr>
        <p:txBody>
          <a:bodyPr wrap="square" rtlCol="0">
            <a:spAutoFit/>
          </a:bodyPr>
          <a:lstStyle/>
          <a:p>
            <a:r>
              <a:rPr lang="en-US" sz="2000" dirty="0" smtClean="0"/>
              <a:t>We  have </a:t>
            </a:r>
            <a:r>
              <a:rPr lang="en-US" sz="2000" dirty="0" smtClean="0"/>
              <a:t>explained the scope of  the President's </a:t>
            </a:r>
            <a:r>
              <a:rPr lang="en-US" sz="2000" dirty="0" smtClean="0"/>
              <a:t>Commander-in Chief power. In </a:t>
            </a:r>
            <a:r>
              <a:rPr lang="en-US" sz="2000" dirty="0" smtClean="0"/>
              <a:t>those opinions, we </a:t>
            </a:r>
            <a:r>
              <a:rPr lang="en-US" sz="2000" dirty="0" smtClean="0"/>
              <a:t>explained  </a:t>
            </a:r>
            <a:r>
              <a:rPr lang="en-US" sz="2000" dirty="0" smtClean="0"/>
              <a:t>that  the  text,  structure  and  history  of  the  Constitution  establish  that  the  Founders </a:t>
            </a:r>
            <a:r>
              <a:rPr lang="en-US" sz="2000" dirty="0" smtClean="0"/>
              <a:t>entrusted  </a:t>
            </a:r>
            <a:r>
              <a:rPr lang="en-US" sz="2000" dirty="0" smtClean="0"/>
              <a:t>the  President with the  primary responsibility,  and  therefore the power,  to  protect the </a:t>
            </a:r>
            <a:r>
              <a:rPr lang="en-US" sz="2000" dirty="0" smtClean="0"/>
              <a:t>security  </a:t>
            </a:r>
            <a:r>
              <a:rPr lang="en-US" sz="2000" dirty="0" smtClean="0"/>
              <a:t>of  the  United  </a:t>
            </a:r>
            <a:r>
              <a:rPr lang="en-US" sz="2000" dirty="0" smtClean="0"/>
              <a:t>States…</a:t>
            </a:r>
          </a:p>
          <a:p>
            <a:endParaRPr lang="en-US" sz="2000" dirty="0" smtClean="0"/>
          </a:p>
          <a:p>
            <a:r>
              <a:rPr lang="en-US" sz="2000" b="1" dirty="0" smtClean="0">
                <a:solidFill>
                  <a:srgbClr val="FF0000"/>
                </a:solidFill>
              </a:rPr>
              <a:t>The </a:t>
            </a:r>
            <a:r>
              <a:rPr lang="en-US" sz="2000" b="1" dirty="0" smtClean="0">
                <a:solidFill>
                  <a:srgbClr val="FF0000"/>
                </a:solidFill>
              </a:rPr>
              <a:t>structure of  the </a:t>
            </a:r>
            <a:r>
              <a:rPr lang="en-US" sz="2000" b="1" dirty="0" smtClean="0">
                <a:solidFill>
                  <a:srgbClr val="FF0000"/>
                </a:solidFill>
              </a:rPr>
              <a:t>Constitution  </a:t>
            </a:r>
            <a:r>
              <a:rPr lang="en-US" sz="2000" b="1" dirty="0" smtClean="0">
                <a:solidFill>
                  <a:srgbClr val="FF0000"/>
                </a:solidFill>
              </a:rPr>
              <a:t>demonstrates  that  any  power  traditionally </a:t>
            </a:r>
            <a:r>
              <a:rPr lang="en-US" sz="2000" b="1" dirty="0" smtClean="0">
                <a:solidFill>
                  <a:srgbClr val="FF0000"/>
                </a:solidFill>
              </a:rPr>
              <a:t>understood  </a:t>
            </a:r>
            <a:r>
              <a:rPr lang="en-US" sz="2000" b="1" dirty="0" smtClean="0">
                <a:solidFill>
                  <a:srgbClr val="FF0000"/>
                </a:solidFill>
              </a:rPr>
              <a:t>as  pertaining  to  the </a:t>
            </a:r>
            <a:r>
              <a:rPr lang="en-US" sz="2000" b="1" dirty="0" smtClean="0">
                <a:solidFill>
                  <a:srgbClr val="FF0000"/>
                </a:solidFill>
              </a:rPr>
              <a:t>executive </a:t>
            </a:r>
            <a:r>
              <a:rPr lang="en-US" sz="2000" b="1" dirty="0" smtClean="0">
                <a:solidFill>
                  <a:srgbClr val="FF0000"/>
                </a:solidFill>
              </a:rPr>
              <a:t>-</a:t>
            </a:r>
            <a:r>
              <a:rPr lang="en-US" sz="2000" b="1" dirty="0" smtClean="0">
                <a:solidFill>
                  <a:srgbClr val="FF0000"/>
                </a:solidFill>
              </a:rPr>
              <a:t>which  </a:t>
            </a:r>
            <a:r>
              <a:rPr lang="en-US" sz="2000" b="1" dirty="0" smtClean="0">
                <a:solidFill>
                  <a:srgbClr val="FF0000"/>
                </a:solidFill>
              </a:rPr>
              <a:t>includes  the  conduct  of  </a:t>
            </a:r>
            <a:r>
              <a:rPr lang="en-US" sz="2000" b="1" dirty="0" smtClean="0">
                <a:solidFill>
                  <a:srgbClr val="FF0000"/>
                </a:solidFill>
              </a:rPr>
              <a:t>warfare  </a:t>
            </a:r>
            <a:r>
              <a:rPr lang="en-US" sz="2000" b="1" dirty="0" smtClean="0">
                <a:solidFill>
                  <a:srgbClr val="FF0000"/>
                </a:solidFill>
              </a:rPr>
              <a:t>and  the  defense  of  the  </a:t>
            </a:r>
            <a:r>
              <a:rPr lang="en-US" sz="2000" b="1" dirty="0" smtClean="0">
                <a:solidFill>
                  <a:srgbClr val="FF0000"/>
                </a:solidFill>
              </a:rPr>
              <a:t>nation-unless expressly </a:t>
            </a:r>
            <a:r>
              <a:rPr lang="en-US" sz="2000" b="1" dirty="0" smtClean="0">
                <a:solidFill>
                  <a:srgbClr val="FF0000"/>
                </a:solidFill>
              </a:rPr>
              <a:t>assigned to  Congress, is  vested in the </a:t>
            </a:r>
            <a:r>
              <a:rPr lang="en-US" sz="2000" b="1" dirty="0" smtClean="0">
                <a:solidFill>
                  <a:srgbClr val="FF0000"/>
                </a:solidFill>
              </a:rPr>
              <a:t>President</a:t>
            </a:r>
            <a:r>
              <a:rPr lang="en-US" sz="2000" dirty="0" smtClean="0"/>
              <a:t>…</a:t>
            </a:r>
          </a:p>
          <a:p>
            <a:endParaRPr lang="en-US" sz="2000" dirty="0" smtClean="0"/>
          </a:p>
          <a:p>
            <a:r>
              <a:rPr lang="en-US" sz="2000" dirty="0" smtClean="0"/>
              <a:t>Ordinary  </a:t>
            </a:r>
            <a:r>
              <a:rPr lang="en-US" sz="2000" dirty="0" smtClean="0"/>
              <a:t>federal </a:t>
            </a:r>
            <a:r>
              <a:rPr lang="en-US" sz="2000" dirty="0" smtClean="0"/>
              <a:t>criminal  </a:t>
            </a:r>
            <a:r>
              <a:rPr lang="en-US" sz="2000" dirty="0" smtClean="0"/>
              <a:t>statutes  do  not  apply to the properly-authorized interrogation of  enemy combatants by </a:t>
            </a:r>
            <a:r>
              <a:rPr lang="en-US" sz="2000" dirty="0" smtClean="0"/>
              <a:t>the </a:t>
            </a:r>
            <a:r>
              <a:rPr lang="en-US" sz="2000" dirty="0" smtClean="0"/>
              <a:t>United States </a:t>
            </a:r>
            <a:r>
              <a:rPr lang="en-US" sz="2000" dirty="0" smtClean="0"/>
              <a:t>Armed </a:t>
            </a:r>
            <a:r>
              <a:rPr lang="en-US" sz="2000" dirty="0" smtClean="0"/>
              <a:t>Forces during an </a:t>
            </a:r>
            <a:r>
              <a:rPr lang="en-US" sz="2000" dirty="0" smtClean="0"/>
              <a:t>armed conflict…</a:t>
            </a:r>
          </a:p>
          <a:p>
            <a:endParaRPr lang="en-US" sz="2000" dirty="0" smtClean="0"/>
          </a:p>
          <a:p>
            <a:r>
              <a:rPr lang="en-US" sz="2000" b="1" dirty="0" smtClean="0">
                <a:solidFill>
                  <a:srgbClr val="FF0000"/>
                </a:solidFill>
              </a:rPr>
              <a:t>Even </a:t>
            </a:r>
            <a:r>
              <a:rPr lang="en-US" sz="2000" b="1" dirty="0" smtClean="0">
                <a:solidFill>
                  <a:srgbClr val="FF0000"/>
                </a:solidFill>
              </a:rPr>
              <a:t>if  </a:t>
            </a:r>
            <a:r>
              <a:rPr lang="en-US" sz="2000" b="1" dirty="0" smtClean="0">
                <a:solidFill>
                  <a:srgbClr val="FF0000"/>
                </a:solidFill>
              </a:rPr>
              <a:t>these </a:t>
            </a:r>
            <a:r>
              <a:rPr lang="en-US" sz="2000" b="1" dirty="0" smtClean="0">
                <a:solidFill>
                  <a:srgbClr val="FF0000"/>
                </a:solidFill>
              </a:rPr>
              <a:t>[anti-torture] statutes </a:t>
            </a:r>
            <a:r>
              <a:rPr lang="en-US" sz="2000" b="1" dirty="0" smtClean="0">
                <a:solidFill>
                  <a:srgbClr val="FF0000"/>
                </a:solidFill>
              </a:rPr>
              <a:t>were misconstrued to apply to persons acting at the direction of  the </a:t>
            </a:r>
            <a:r>
              <a:rPr lang="en-US" sz="2000" b="1" dirty="0" smtClean="0">
                <a:solidFill>
                  <a:srgbClr val="FF0000"/>
                </a:solidFill>
              </a:rPr>
              <a:t>President </a:t>
            </a:r>
            <a:r>
              <a:rPr lang="en-US" sz="2000" b="1" dirty="0" smtClean="0">
                <a:solidFill>
                  <a:srgbClr val="FF0000"/>
                </a:solidFill>
              </a:rPr>
              <a:t>during the conduct of  war,  the </a:t>
            </a:r>
            <a:r>
              <a:rPr lang="en-US" sz="2000" b="1" dirty="0" smtClean="0">
                <a:solidFill>
                  <a:srgbClr val="FF0000"/>
                </a:solidFill>
              </a:rPr>
              <a:t>Department </a:t>
            </a:r>
            <a:r>
              <a:rPr lang="en-US" sz="2000" b="1" dirty="0" smtClean="0">
                <a:solidFill>
                  <a:srgbClr val="FF0000"/>
                </a:solidFill>
              </a:rPr>
              <a:t>of Justice could not enforce this law or </a:t>
            </a:r>
            <a:r>
              <a:rPr lang="en-US" sz="2000" b="1" dirty="0" smtClean="0">
                <a:solidFill>
                  <a:srgbClr val="FF0000"/>
                </a:solidFill>
              </a:rPr>
              <a:t>any of  </a:t>
            </a:r>
            <a:r>
              <a:rPr lang="en-US" sz="2000" b="1" dirty="0" smtClean="0">
                <a:solidFill>
                  <a:srgbClr val="FF0000"/>
                </a:solidFill>
              </a:rPr>
              <a:t>the </a:t>
            </a:r>
            <a:r>
              <a:rPr lang="en-US" sz="2000" b="1" dirty="0" smtClean="0">
                <a:solidFill>
                  <a:srgbClr val="FF0000"/>
                </a:solidFill>
              </a:rPr>
              <a:t>other criminal </a:t>
            </a:r>
            <a:r>
              <a:rPr lang="en-US" sz="2000" b="1" dirty="0" smtClean="0">
                <a:solidFill>
                  <a:srgbClr val="FF0000"/>
                </a:solidFill>
              </a:rPr>
              <a:t>statutes applicable to the special maritime and territorial jurisdiction against </a:t>
            </a:r>
            <a:r>
              <a:rPr lang="en-US" sz="2000" b="1" dirty="0" smtClean="0">
                <a:solidFill>
                  <a:srgbClr val="FF0000"/>
                </a:solidFill>
              </a:rPr>
              <a:t>federal officials acting </a:t>
            </a:r>
            <a:r>
              <a:rPr lang="en-US" sz="2000" b="1" dirty="0" smtClean="0">
                <a:solidFill>
                  <a:srgbClr val="FF0000"/>
                </a:solidFill>
              </a:rPr>
              <a:t>pursuant to the President's constitutional authority to </a:t>
            </a:r>
            <a:r>
              <a:rPr lang="en-US" sz="2000" b="1" dirty="0" smtClean="0">
                <a:solidFill>
                  <a:srgbClr val="FF0000"/>
                </a:solidFill>
              </a:rPr>
              <a:t>direct </a:t>
            </a:r>
            <a:r>
              <a:rPr lang="en-US" sz="2000" b="1" dirty="0" smtClean="0">
                <a:solidFill>
                  <a:srgbClr val="FF0000"/>
                </a:solidFill>
              </a:rPr>
              <a:t>a </a:t>
            </a:r>
            <a:r>
              <a:rPr lang="en-US" sz="2000" b="1" dirty="0" smtClean="0">
                <a:solidFill>
                  <a:srgbClr val="FF0000"/>
                </a:solidFill>
              </a:rPr>
              <a:t>war.</a:t>
            </a:r>
          </a:p>
          <a:p>
            <a:endParaRPr lang="en-US" dirty="0" smtClean="0"/>
          </a:p>
          <a:p>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bu-ghraib-leash.jpg"/>
          <p:cNvPicPr>
            <a:picLocks noChangeAspect="1"/>
          </p:cNvPicPr>
          <p:nvPr/>
        </p:nvPicPr>
        <p:blipFill>
          <a:blip r:embed="rId3" cstate="print"/>
          <a:stretch>
            <a:fillRect/>
          </a:stretch>
        </p:blipFill>
        <p:spPr>
          <a:xfrm>
            <a:off x="506691" y="-41744"/>
            <a:ext cx="8180109" cy="689974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amnestyusa.org/magazine/i/guantanamo.jpg"/>
          <p:cNvPicPr>
            <a:picLocks noChangeAspect="1" noChangeArrowheads="1"/>
          </p:cNvPicPr>
          <p:nvPr/>
        </p:nvPicPr>
        <p:blipFill>
          <a:blip r:embed="rId3" cstate="print"/>
          <a:srcRect/>
          <a:stretch>
            <a:fillRect/>
          </a:stretch>
        </p:blipFill>
        <p:spPr bwMode="auto">
          <a:xfrm>
            <a:off x="214824" y="152209"/>
            <a:ext cx="8548176" cy="579139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www.nndb.com/people/295/000023226/jose_padilla.jpg"/>
          <p:cNvPicPr>
            <a:picLocks noChangeAspect="1" noChangeArrowheads="1"/>
          </p:cNvPicPr>
          <p:nvPr/>
        </p:nvPicPr>
        <p:blipFill>
          <a:blip r:embed="rId3" cstate="print"/>
          <a:srcRect/>
          <a:stretch>
            <a:fillRect/>
          </a:stretch>
        </p:blipFill>
        <p:spPr bwMode="auto">
          <a:xfrm>
            <a:off x="2675775" y="253245"/>
            <a:ext cx="4791825" cy="5995155"/>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0"/>
            <a:ext cx="8001000" cy="7017306"/>
          </a:xfrm>
          <a:prstGeom prst="rect">
            <a:avLst/>
          </a:prstGeom>
          <a:noFill/>
        </p:spPr>
        <p:txBody>
          <a:bodyPr wrap="square" rtlCol="0">
            <a:spAutoFit/>
          </a:bodyPr>
          <a:lstStyle/>
          <a:p>
            <a:pPr algn="ctr"/>
            <a:r>
              <a:rPr lang="en-US" i="1" dirty="0" err="1" smtClean="0"/>
              <a:t>Hamdi</a:t>
            </a:r>
            <a:r>
              <a:rPr lang="en-US" i="1" dirty="0" smtClean="0"/>
              <a:t> v. Rumsfeld </a:t>
            </a:r>
            <a:r>
              <a:rPr lang="en-US" dirty="0" smtClean="0"/>
              <a:t>(2004)</a:t>
            </a:r>
          </a:p>
          <a:p>
            <a:endParaRPr lang="en-US" dirty="0" smtClean="0"/>
          </a:p>
          <a:p>
            <a:r>
              <a:rPr lang="en-US" dirty="0" smtClean="0"/>
              <a:t>Striking the proper constitutional balance here is of great importance to the Nation during this period of ongoing combat. But it is equally vital that our calculus not give short shrift to the values that this country holds dear or to the privilege that is American citizenship. It is during our most challenging and uncertain moments that our Nation’s commitment to due process is most severely tested; and it is in those times that we must preserve our commitment at home to the principles for which we fight </a:t>
            </a:r>
            <a:r>
              <a:rPr lang="en-US" dirty="0" smtClean="0"/>
              <a:t>abroad…</a:t>
            </a:r>
          </a:p>
          <a:p>
            <a:endParaRPr lang="en-US" dirty="0" smtClean="0"/>
          </a:p>
          <a:p>
            <a:r>
              <a:rPr lang="en-US" dirty="0" smtClean="0"/>
              <a:t>We therefore hold that a citizen-detainee seeking to challenge his classification as an enemy combatant must receive notice of the factual basis for his classification, and a fair opportunity to rebut the Government’s factual assertions before a neutral </a:t>
            </a:r>
            <a:r>
              <a:rPr lang="en-US" dirty="0" err="1" smtClean="0"/>
              <a:t>decisionmaker</a:t>
            </a:r>
            <a:r>
              <a:rPr lang="en-US" dirty="0" smtClean="0"/>
              <a:t>…</a:t>
            </a:r>
          </a:p>
          <a:p>
            <a:endParaRPr lang="en-US" dirty="0" smtClean="0"/>
          </a:p>
          <a:p>
            <a:r>
              <a:rPr lang="en-US" dirty="0" smtClean="0"/>
              <a:t>In so holding, </a:t>
            </a:r>
            <a:r>
              <a:rPr lang="en-US" b="1" dirty="0" smtClean="0">
                <a:solidFill>
                  <a:srgbClr val="FF0000"/>
                </a:solidFill>
              </a:rPr>
              <a:t>we necessarily reject the Government’s assertion that separation of powers principles mandate a heavily circumscribed role for the courts in such circumstances. Indeed, the position that the courts must forgo any examination of the individual case and focus exclusively on the legality of the broader detention scheme cannot be mandated by any reasonable view of separation of powers, as this approach serves only to </a:t>
            </a:r>
            <a:r>
              <a:rPr lang="en-US" b="1" i="1" dirty="0" smtClean="0">
                <a:solidFill>
                  <a:srgbClr val="FF0000"/>
                </a:solidFill>
              </a:rPr>
              <a:t>condense</a:t>
            </a:r>
            <a:r>
              <a:rPr lang="en-US" b="1" dirty="0" smtClean="0">
                <a:solidFill>
                  <a:srgbClr val="FF0000"/>
                </a:solidFill>
              </a:rPr>
              <a:t> power into a single branch of government. We have long since made clear that a state of war is not a blank check for the President when it comes to the rights of the Nation’s citizens.</a:t>
            </a:r>
            <a:r>
              <a:rPr lang="en-US" dirty="0" smtClean="0"/>
              <a:t> </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52400"/>
            <a:ext cx="7848600" cy="6247864"/>
          </a:xfrm>
          <a:prstGeom prst="rect">
            <a:avLst/>
          </a:prstGeom>
          <a:noFill/>
        </p:spPr>
        <p:txBody>
          <a:bodyPr wrap="square" rtlCol="0">
            <a:spAutoFit/>
          </a:bodyPr>
          <a:lstStyle/>
          <a:p>
            <a:pPr algn="ctr"/>
            <a:r>
              <a:rPr lang="en-US" sz="2000" i="1" dirty="0" err="1" smtClean="0"/>
              <a:t>Hamdan</a:t>
            </a:r>
            <a:r>
              <a:rPr lang="en-US" sz="2000" i="1" dirty="0" smtClean="0"/>
              <a:t> v. Rumsfeld </a:t>
            </a:r>
            <a:r>
              <a:rPr lang="en-US" sz="2000" dirty="0" smtClean="0"/>
              <a:t>(2006)</a:t>
            </a:r>
          </a:p>
          <a:p>
            <a:endParaRPr lang="en-US" sz="2000" dirty="0" smtClean="0"/>
          </a:p>
          <a:p>
            <a:r>
              <a:rPr lang="en-US" sz="2000" dirty="0" smtClean="0"/>
              <a:t>At a minimum, the Government must make a substantial showing that the crime for which it seeks to try a defendant by military commission is acknowledged to be an offense against the law of war. That burden is far from satisfied here. The crime of “conspiracy” has rarely if ever been tried as such in this country by any law-of-war military commission not exercising some other form of jurisdiction, and does not appear in either the Geneva Conventions or the Hague Conventions—the major treaties on the law of </a:t>
            </a:r>
            <a:r>
              <a:rPr lang="en-US" sz="2000" dirty="0" smtClean="0"/>
              <a:t>war . . .</a:t>
            </a:r>
          </a:p>
          <a:p>
            <a:endParaRPr lang="en-US" sz="2000" dirty="0" smtClean="0"/>
          </a:p>
          <a:p>
            <a:r>
              <a:rPr lang="en-US" sz="2000" dirty="0" smtClean="0"/>
              <a:t>The charge’s shortcomings are not merely formal, but are indicative of a broader inability on the Executive’s part here to satisfy the most basic precondition—at least in the absence of specific congressional authorization—for establishment of military commissions: military necessity</a:t>
            </a:r>
            <a:r>
              <a:rPr lang="en-US" sz="2000" dirty="0" smtClean="0"/>
              <a:t>. . . .</a:t>
            </a:r>
          </a:p>
          <a:p>
            <a:endParaRPr lang="en-US" sz="2000" dirty="0" smtClean="0"/>
          </a:p>
          <a:p>
            <a:r>
              <a:rPr lang="en-US" sz="2000" b="1" dirty="0" smtClean="0">
                <a:solidFill>
                  <a:srgbClr val="FF0000"/>
                </a:solidFill>
              </a:rPr>
              <a:t>In </a:t>
            </a:r>
            <a:r>
              <a:rPr lang="en-US" sz="2000" b="1" dirty="0" smtClean="0">
                <a:solidFill>
                  <a:srgbClr val="FF0000"/>
                </a:solidFill>
              </a:rPr>
              <a:t>undertaking to try </a:t>
            </a:r>
            <a:r>
              <a:rPr lang="en-US" sz="2000" b="1" dirty="0" err="1" smtClean="0">
                <a:solidFill>
                  <a:srgbClr val="FF0000"/>
                </a:solidFill>
              </a:rPr>
              <a:t>Hamdan</a:t>
            </a:r>
            <a:r>
              <a:rPr lang="en-US" sz="2000" b="1" dirty="0" smtClean="0">
                <a:solidFill>
                  <a:srgbClr val="FF0000"/>
                </a:solidFill>
              </a:rPr>
              <a:t> and subject him to criminal punishment, the Executive is bound to comply with the Rule of Law that prevails in this jurisdiction.</a:t>
            </a:r>
            <a:endParaRPr lang="en-US" sz="2000" b="1"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oberts.jpg"/>
          <p:cNvPicPr>
            <a:picLocks noChangeAspect="1"/>
          </p:cNvPicPr>
          <p:nvPr/>
        </p:nvPicPr>
        <p:blipFill>
          <a:blip r:embed="rId3" cstate="print"/>
          <a:stretch>
            <a:fillRect/>
          </a:stretch>
        </p:blipFill>
        <p:spPr>
          <a:xfrm>
            <a:off x="2194534" y="68420"/>
            <a:ext cx="4815866" cy="663718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rriet miers nomination.jpg"/>
          <p:cNvPicPr>
            <a:picLocks noChangeAspect="1"/>
          </p:cNvPicPr>
          <p:nvPr/>
        </p:nvPicPr>
        <p:blipFill>
          <a:blip r:embed="rId3" cstate="print"/>
          <a:stretch>
            <a:fillRect/>
          </a:stretch>
        </p:blipFill>
        <p:spPr>
          <a:xfrm>
            <a:off x="35237" y="304800"/>
            <a:ext cx="9186945" cy="61722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ito2_83561a.jpg"/>
          <p:cNvPicPr>
            <a:picLocks noChangeAspect="1"/>
          </p:cNvPicPr>
          <p:nvPr/>
        </p:nvPicPr>
        <p:blipFill>
          <a:blip r:embed="rId3" cstate="print"/>
          <a:stretch>
            <a:fillRect/>
          </a:stretch>
        </p:blipFill>
        <p:spPr>
          <a:xfrm>
            <a:off x="225380" y="0"/>
            <a:ext cx="8693239" cy="68580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0"/>
            <a:ext cx="8001000" cy="7017306"/>
          </a:xfrm>
          <a:prstGeom prst="rect">
            <a:avLst/>
          </a:prstGeom>
          <a:noFill/>
        </p:spPr>
        <p:txBody>
          <a:bodyPr wrap="square" rtlCol="0">
            <a:spAutoFit/>
          </a:bodyPr>
          <a:lstStyle/>
          <a:p>
            <a:pPr algn="ctr"/>
            <a:r>
              <a:rPr lang="en-US" i="1" dirty="0" err="1" smtClean="0"/>
              <a:t>Goodridge</a:t>
            </a:r>
            <a:r>
              <a:rPr lang="en-US" i="1" dirty="0" smtClean="0"/>
              <a:t> v. Dept. of Public Health </a:t>
            </a:r>
            <a:r>
              <a:rPr lang="en-US" dirty="0" smtClean="0"/>
              <a:t>(MA, 2003)</a:t>
            </a:r>
          </a:p>
          <a:p>
            <a:endParaRPr lang="en-US" dirty="0" smtClean="0"/>
          </a:p>
          <a:p>
            <a:r>
              <a:rPr lang="en-US" dirty="0" smtClean="0"/>
              <a:t>Marriage is a vital social institution. The exclusive commitment of two individuals to each other nurtures love and mutual support; it brings stability to our society. For those who choose to marry, and for their children, marriage provides an abundance of legal, financial, and social benefits. In return it imposes weighty legal, financial, and social obligations. The question before us is whether, consistent with the Massachusetts Constitution, the Commonwealth may deny the protections, benefits, and obligations conferred by civil marriage to two individuals of the same sex who wish to marry. We conclude that it may not. The Massachusetts Constitution affirms the dignity and equality of all individuals. It forbids the creation of second class citizens. In reaching our conclusion we have given full deference to the arguments made by the Commonwealth. But it has failed to identify any constitutionally adequate reason for denying civil marriage to same-sex </a:t>
            </a:r>
            <a:r>
              <a:rPr lang="en-US" dirty="0" smtClean="0"/>
              <a:t>couples…</a:t>
            </a:r>
            <a:endParaRPr lang="en-US" dirty="0" smtClean="0"/>
          </a:p>
          <a:p>
            <a:r>
              <a:rPr lang="en-US" dirty="0" smtClean="0"/>
              <a:t/>
            </a:r>
            <a:br>
              <a:rPr lang="en-US" dirty="0" smtClean="0"/>
            </a:br>
            <a:r>
              <a:rPr lang="en-US" b="1" dirty="0" smtClean="0">
                <a:solidFill>
                  <a:srgbClr val="FF0000"/>
                </a:solidFill>
              </a:rPr>
              <a:t>The "marriage is procreation" argument singles out the one unbridgeable difference between same-sex and opposite-sex couples, and transforms that difference into the essence of legal marriage. Like "Amendment 2" to the Constitution of Colorado, which effectively denied homosexual persons equality under the law and full access to the political process, the marriage restriction impermissibly "identifies persons by a single trait and then denies them protection across the board." </a:t>
            </a:r>
            <a:r>
              <a:rPr lang="en-US" dirty="0" err="1" smtClean="0"/>
              <a:t>Romer</a:t>
            </a:r>
            <a:r>
              <a:rPr lang="en-US" dirty="0" smtClean="0"/>
              <a:t> v. Evans, </a:t>
            </a:r>
            <a:r>
              <a:rPr lang="en-US" dirty="0" smtClean="0"/>
              <a:t>(</a:t>
            </a:r>
            <a:r>
              <a:rPr lang="en-US" dirty="0" smtClean="0"/>
              <a:t>1996). In so doing, the State's action confers an official stamp of approval on the destructive stereotype that same-sex relationships are inherently unstable and inferior to opposite-sex relationships and are not worthy of respect.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timesonline.typepad.com/photos/uncategorized/2007/08/13/bush_and_rove.jpg"/>
          <p:cNvPicPr>
            <a:picLocks noChangeAspect="1" noChangeArrowheads="1"/>
          </p:cNvPicPr>
          <p:nvPr/>
        </p:nvPicPr>
        <p:blipFill>
          <a:blip r:embed="rId3" cstate="print"/>
          <a:srcRect/>
          <a:stretch>
            <a:fillRect/>
          </a:stretch>
        </p:blipFill>
        <p:spPr bwMode="auto">
          <a:xfrm>
            <a:off x="45952" y="308515"/>
            <a:ext cx="9098048" cy="601608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y marriage bans2004.png"/>
          <p:cNvPicPr>
            <a:picLocks noChangeAspect="1"/>
          </p:cNvPicPr>
          <p:nvPr/>
        </p:nvPicPr>
        <p:blipFill>
          <a:blip r:embed="rId3" cstate="print"/>
          <a:stretch>
            <a:fillRect/>
          </a:stretch>
        </p:blipFill>
        <p:spPr>
          <a:xfrm>
            <a:off x="0" y="458560"/>
            <a:ext cx="9144000" cy="594088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hio04.PNG"/>
          <p:cNvPicPr>
            <a:picLocks noChangeAspect="1"/>
          </p:cNvPicPr>
          <p:nvPr/>
        </p:nvPicPr>
        <p:blipFill>
          <a:blip r:embed="rId3" cstate="print"/>
          <a:stretch>
            <a:fillRect/>
          </a:stretch>
        </p:blipFill>
        <p:spPr>
          <a:xfrm>
            <a:off x="113043" y="0"/>
            <a:ext cx="8917913" cy="68580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sh04--impt issues.png"/>
          <p:cNvPicPr>
            <a:picLocks noChangeAspect="1"/>
          </p:cNvPicPr>
          <p:nvPr/>
        </p:nvPicPr>
        <p:blipFill>
          <a:blip r:embed="rId3" cstate="print"/>
          <a:stretch>
            <a:fillRect/>
          </a:stretch>
        </p:blipFill>
        <p:spPr>
          <a:xfrm>
            <a:off x="120074" y="1524000"/>
            <a:ext cx="9089350" cy="37338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iavo.jpg"/>
          <p:cNvPicPr>
            <a:picLocks noChangeAspect="1"/>
          </p:cNvPicPr>
          <p:nvPr/>
        </p:nvPicPr>
        <p:blipFill>
          <a:blip r:embed="rId3" cstate="print"/>
          <a:stretch>
            <a:fillRect/>
          </a:stretch>
        </p:blipFill>
        <p:spPr>
          <a:xfrm>
            <a:off x="1631461" y="830403"/>
            <a:ext cx="6521939" cy="4732197"/>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hiavo poll.PNG"/>
          <p:cNvPicPr>
            <a:picLocks noChangeAspect="1"/>
          </p:cNvPicPr>
          <p:nvPr/>
        </p:nvPicPr>
        <p:blipFill>
          <a:blip r:embed="rId3" cstate="print"/>
          <a:stretch>
            <a:fillRect/>
          </a:stretch>
        </p:blipFill>
        <p:spPr>
          <a:xfrm>
            <a:off x="37467" y="213863"/>
            <a:ext cx="9069066" cy="6430273"/>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avisCountyDistricts.png"/>
          <p:cNvPicPr>
            <a:picLocks noChangeAspect="1"/>
          </p:cNvPicPr>
          <p:nvPr/>
        </p:nvPicPr>
        <p:blipFill>
          <a:blip r:embed="rId3" cstate="print"/>
          <a:stretch>
            <a:fillRect/>
          </a:stretch>
        </p:blipFill>
        <p:spPr>
          <a:xfrm>
            <a:off x="0" y="883087"/>
            <a:ext cx="9144000" cy="509182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x_gerrymander.PNG"/>
          <p:cNvPicPr>
            <a:picLocks noChangeAspect="1"/>
          </p:cNvPicPr>
          <p:nvPr/>
        </p:nvPicPr>
        <p:blipFill>
          <a:blip r:embed="rId3" cstate="print"/>
          <a:stretch>
            <a:fillRect/>
          </a:stretch>
        </p:blipFill>
        <p:spPr>
          <a:xfrm>
            <a:off x="269264" y="1080911"/>
            <a:ext cx="8722336" cy="4634089"/>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m_delay_mugshot.jpg"/>
          <p:cNvPicPr>
            <a:picLocks noChangeAspect="1"/>
          </p:cNvPicPr>
          <p:nvPr/>
        </p:nvPicPr>
        <p:blipFill>
          <a:blip r:embed="rId3" cstate="print"/>
          <a:stretch>
            <a:fillRect/>
          </a:stretch>
        </p:blipFill>
        <p:spPr>
          <a:xfrm>
            <a:off x="1859184" y="-38405"/>
            <a:ext cx="5456016" cy="6896405"/>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bramoff.jpg"/>
          <p:cNvPicPr>
            <a:picLocks noChangeAspect="1"/>
          </p:cNvPicPr>
          <p:nvPr/>
        </p:nvPicPr>
        <p:blipFill>
          <a:blip r:embed="rId3" cstate="print"/>
          <a:stretch>
            <a:fillRect/>
          </a:stretch>
        </p:blipFill>
        <p:spPr>
          <a:xfrm>
            <a:off x="551543" y="193939"/>
            <a:ext cx="8287657" cy="6283061"/>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eyscotland.jpg"/>
          <p:cNvPicPr>
            <a:picLocks noChangeAspect="1"/>
          </p:cNvPicPr>
          <p:nvPr/>
        </p:nvPicPr>
        <p:blipFill>
          <a:blip r:embed="rId3" cstate="print"/>
          <a:stretch>
            <a:fillRect/>
          </a:stretch>
        </p:blipFill>
        <p:spPr>
          <a:xfrm>
            <a:off x="1148987" y="77120"/>
            <a:ext cx="7385413" cy="624748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kaystreet.files.wordpress.com/2010/12/plame_vmed_4p_widec.jpg"/>
          <p:cNvPicPr>
            <a:picLocks noChangeAspect="1" noChangeArrowheads="1"/>
          </p:cNvPicPr>
          <p:nvPr/>
        </p:nvPicPr>
        <p:blipFill>
          <a:blip r:embed="rId3" cstate="print"/>
          <a:srcRect/>
          <a:stretch>
            <a:fillRect/>
          </a:stretch>
        </p:blipFill>
        <p:spPr bwMode="auto">
          <a:xfrm>
            <a:off x="2340573" y="70766"/>
            <a:ext cx="4898427" cy="6558634"/>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bby.jpg"/>
          <p:cNvPicPr>
            <a:picLocks noChangeAspect="1"/>
          </p:cNvPicPr>
          <p:nvPr/>
        </p:nvPicPr>
        <p:blipFill>
          <a:blip r:embed="rId3" cstate="print"/>
          <a:stretch>
            <a:fillRect/>
          </a:stretch>
        </p:blipFill>
        <p:spPr>
          <a:xfrm>
            <a:off x="838200" y="528308"/>
            <a:ext cx="7924800" cy="548494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1932</TotalTime>
  <Words>950</Words>
  <Application>Microsoft Office PowerPoint</Application>
  <PresentationFormat>On-screen Show (4:3)</PresentationFormat>
  <Paragraphs>68</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27</cp:revision>
  <dcterms:created xsi:type="dcterms:W3CDTF">2010-05-01T19:47:18Z</dcterms:created>
  <dcterms:modified xsi:type="dcterms:W3CDTF">2011-05-02T23:51:33Z</dcterms:modified>
</cp:coreProperties>
</file>