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4" r:id="rId6"/>
    <p:sldId id="267" r:id="rId7"/>
    <p:sldId id="266" r:id="rId8"/>
    <p:sldId id="271" r:id="rId9"/>
    <p:sldId id="265" r:id="rId10"/>
    <p:sldId id="269" r:id="rId11"/>
    <p:sldId id="268" r:id="rId12"/>
    <p:sldId id="277" r:id="rId13"/>
    <p:sldId id="276" r:id="rId14"/>
    <p:sldId id="263" r:id="rId15"/>
    <p:sldId id="272" r:id="rId16"/>
    <p:sldId id="273" r:id="rId17"/>
    <p:sldId id="274" r:id="rId18"/>
    <p:sldId id="275" r:id="rId19"/>
    <p:sldId id="262" r:id="rId20"/>
    <p:sldId id="260" r:id="rId21"/>
    <p:sldId id="270" r:id="rId22"/>
    <p:sldId id="261"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1290CF-2BA5-43A2-A2D2-4756B3E9A3C2}" type="datetimeFigureOut">
              <a:rPr lang="en-US" smtClean="0"/>
              <a:t>09-Apr-11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A89D96-66A4-4E6A-94BC-201204BBBC3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B71D94-6ED4-4FA1-8688-04D7BDD83516}"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B71D94-6ED4-4FA1-8688-04D7BDD83516}"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B71D94-6ED4-4FA1-8688-04D7BDD83516}"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B71D94-6ED4-4FA1-8688-04D7BDD83516}" type="datetimeFigureOut">
              <a:rPr lang="en-US" smtClean="0"/>
              <a:t>09-Apr-11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B71D94-6ED4-4FA1-8688-04D7BDD83516}" type="datetimeFigureOut">
              <a:rPr lang="en-US" smtClean="0"/>
              <a:t>09-Apr-11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B71D94-6ED4-4FA1-8688-04D7BDD83516}" type="datetimeFigureOut">
              <a:rPr lang="en-US" smtClean="0"/>
              <a:t>09-Apr-11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B71D94-6ED4-4FA1-8688-04D7BDD83516}" type="datetimeFigureOut">
              <a:rPr lang="en-US" smtClean="0"/>
              <a:t>09-Apr-11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B71D94-6ED4-4FA1-8688-04D7BDD83516}" type="datetimeFigureOut">
              <a:rPr lang="en-US" smtClean="0"/>
              <a:t>09-Apr-11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B71D94-6ED4-4FA1-8688-04D7BDD83516}" type="datetimeFigureOut">
              <a:rPr lang="en-US" smtClean="0"/>
              <a:t>09-Apr-11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B71D94-6ED4-4FA1-8688-04D7BDD83516}"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B71D94-6ED4-4FA1-8688-04D7BDD83516}"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C8D1C-29C9-447B-9EAE-9B3369A3192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B71D94-6ED4-4FA1-8688-04D7BDD83516}" type="datetimeFigureOut">
              <a:rPr lang="en-US" smtClean="0"/>
              <a:t>09-Apr-11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C8D1C-29C9-447B-9EAE-9B3369A3192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law.cornell.edu/supct-cgi/get-const?amendmenti"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law.cornell.edu/supct-cgi/get-const?amendmenti"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photos.upi.com/slideshow/lbox/6b7327ab1071e15a6aabca275228f119/PRESIDENT-GERALD-FORD.jpg"/>
          <p:cNvPicPr>
            <a:picLocks noChangeAspect="1" noChangeArrowheads="1"/>
          </p:cNvPicPr>
          <p:nvPr/>
        </p:nvPicPr>
        <p:blipFill>
          <a:blip r:embed="rId3" cstate="print"/>
          <a:srcRect/>
          <a:stretch>
            <a:fillRect/>
          </a:stretch>
        </p:blipFill>
        <p:spPr bwMode="auto">
          <a:xfrm>
            <a:off x="175551" y="189865"/>
            <a:ext cx="8739849" cy="575373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upload.wikimedia.org/wikipedia/commons/7/7b/President_Reagan_and_Sandra_Day_O%27Connor.jpg"/>
          <p:cNvPicPr>
            <a:picLocks noChangeAspect="1" noChangeArrowheads="1"/>
          </p:cNvPicPr>
          <p:nvPr/>
        </p:nvPicPr>
        <p:blipFill>
          <a:blip r:embed="rId3" cstate="print"/>
          <a:srcRect/>
          <a:stretch>
            <a:fillRect/>
          </a:stretch>
        </p:blipFill>
        <p:spPr bwMode="auto">
          <a:xfrm>
            <a:off x="225409" y="0"/>
            <a:ext cx="8412943" cy="6629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upload.wikimedia.org/wikipedia/commons/1/14/President_Ronald_Reagan_and_Judge_Antonin_Scalia_confer_in_the_Oval_Office,_July_7,_1986.jpg"/>
          <p:cNvPicPr>
            <a:picLocks noChangeAspect="1" noChangeArrowheads="1"/>
          </p:cNvPicPr>
          <p:nvPr/>
        </p:nvPicPr>
        <p:blipFill>
          <a:blip r:embed="rId3" cstate="print"/>
          <a:srcRect/>
          <a:stretch>
            <a:fillRect/>
          </a:stretch>
        </p:blipFill>
        <p:spPr bwMode="auto">
          <a:xfrm>
            <a:off x="64032" y="481522"/>
            <a:ext cx="9079968" cy="607167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cdn.crooksandliars.com/files/uploads/2009/06/Robert-Bork_3841c.jpg"/>
          <p:cNvPicPr>
            <a:picLocks noChangeAspect="1" noChangeArrowheads="1"/>
          </p:cNvPicPr>
          <p:nvPr/>
        </p:nvPicPr>
        <p:blipFill>
          <a:blip r:embed="rId3" cstate="print"/>
          <a:srcRect/>
          <a:stretch>
            <a:fillRect/>
          </a:stretch>
        </p:blipFill>
        <p:spPr bwMode="auto">
          <a:xfrm>
            <a:off x="86093" y="190914"/>
            <a:ext cx="8829307" cy="628608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rk vote.PNG"/>
          <p:cNvPicPr>
            <a:picLocks noChangeAspect="1"/>
          </p:cNvPicPr>
          <p:nvPr/>
        </p:nvPicPr>
        <p:blipFill>
          <a:blip r:embed="rId3" cstate="print"/>
          <a:stretch>
            <a:fillRect/>
          </a:stretch>
        </p:blipFill>
        <p:spPr>
          <a:xfrm>
            <a:off x="2590800" y="149480"/>
            <a:ext cx="3962400" cy="655903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President Ronald Reagan and Judge Douglas Ginsburg at Podium"/>
          <p:cNvPicPr>
            <a:picLocks noChangeAspect="1" noChangeArrowheads="1"/>
          </p:cNvPicPr>
          <p:nvPr/>
        </p:nvPicPr>
        <p:blipFill>
          <a:blip r:embed="rId3" cstate="print"/>
          <a:srcRect/>
          <a:stretch>
            <a:fillRect/>
          </a:stretch>
        </p:blipFill>
        <p:spPr bwMode="auto">
          <a:xfrm>
            <a:off x="239408" y="457200"/>
            <a:ext cx="8762100" cy="5791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achievement.org/achievers/ken0/large/ken0-008.jpg"/>
          <p:cNvPicPr>
            <a:picLocks noChangeAspect="1" noChangeArrowheads="1"/>
          </p:cNvPicPr>
          <p:nvPr/>
        </p:nvPicPr>
        <p:blipFill>
          <a:blip r:embed="rId3" cstate="print"/>
          <a:srcRect/>
          <a:stretch>
            <a:fillRect/>
          </a:stretch>
        </p:blipFill>
        <p:spPr bwMode="auto">
          <a:xfrm>
            <a:off x="33931" y="152400"/>
            <a:ext cx="9072161" cy="6096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153400" cy="6463308"/>
          </a:xfrm>
          <a:prstGeom prst="rect">
            <a:avLst/>
          </a:prstGeom>
          <a:noFill/>
        </p:spPr>
        <p:txBody>
          <a:bodyPr wrap="square" rtlCol="0">
            <a:spAutoFit/>
          </a:bodyPr>
          <a:lstStyle/>
          <a:p>
            <a:pPr algn="ctr"/>
            <a:r>
              <a:rPr lang="en-US" i="1" dirty="0" smtClean="0"/>
              <a:t>McCloskey v. Kemp </a:t>
            </a:r>
            <a:r>
              <a:rPr lang="en-US" dirty="0" smtClean="0"/>
              <a:t>(1987)—Brennan dissent</a:t>
            </a:r>
          </a:p>
          <a:p>
            <a:endParaRPr lang="en-US" dirty="0"/>
          </a:p>
          <a:p>
            <a:r>
              <a:rPr lang="en-US" dirty="0"/>
              <a:t>At the time our Constitution was framed 200 years ago this year, </a:t>
            </a:r>
            <a:r>
              <a:rPr lang="en-US" dirty="0" smtClean="0"/>
              <a:t>blacks “had </a:t>
            </a:r>
            <a:r>
              <a:rPr lang="en-US" dirty="0"/>
              <a:t>for more than a century before been regarded as beings of an inferior order, and altogether unfit to associate with the white race, either in social or political relations; and so far inferior that they had no rights which the white man was bound to respect</a:t>
            </a:r>
            <a:r>
              <a:rPr lang="en-US" dirty="0" smtClean="0"/>
              <a:t>.”</a:t>
            </a:r>
            <a:endParaRPr lang="en-US" dirty="0"/>
          </a:p>
          <a:p>
            <a:r>
              <a:rPr lang="en-US" i="1" dirty="0" err="1"/>
              <a:t>Dred</a:t>
            </a:r>
            <a:r>
              <a:rPr lang="en-US" i="1" dirty="0"/>
              <a:t> Scott v. </a:t>
            </a:r>
            <a:r>
              <a:rPr lang="en-US" i="1" dirty="0" err="1"/>
              <a:t>Sandford</a:t>
            </a:r>
            <a:r>
              <a:rPr lang="en-US" i="1" dirty="0"/>
              <a:t>,</a:t>
            </a:r>
            <a:r>
              <a:rPr lang="en-US" dirty="0"/>
              <a:t> </a:t>
            </a:r>
            <a:r>
              <a:rPr lang="en-US" dirty="0" smtClean="0"/>
              <a:t> (</a:t>
            </a:r>
            <a:r>
              <a:rPr lang="en-US" dirty="0"/>
              <a:t>1857). Only 130 years ago, this Court relied on these observations to deny American citizenship to blacks. </a:t>
            </a:r>
            <a:r>
              <a:rPr lang="en-US" i="1" dirty="0"/>
              <a:t>Ibid.</a:t>
            </a:r>
            <a:r>
              <a:rPr lang="en-US" dirty="0"/>
              <a:t> A mere three generations ago, this Court sanctioned racial segregation, stating that "[</a:t>
            </a:r>
            <a:r>
              <a:rPr lang="en-US" dirty="0" err="1"/>
              <a:t>i</a:t>
            </a:r>
            <a:r>
              <a:rPr lang="en-US" dirty="0"/>
              <a:t>]f one race be inferior to the other socially, the Constitution of the United States cannot put them upon the same plane." </a:t>
            </a:r>
            <a:r>
              <a:rPr lang="en-US" i="1" dirty="0" err="1"/>
              <a:t>Plessy</a:t>
            </a:r>
            <a:r>
              <a:rPr lang="en-US" i="1" dirty="0"/>
              <a:t> v. Ferguson,</a:t>
            </a:r>
            <a:r>
              <a:rPr lang="en-US" dirty="0"/>
              <a:t> </a:t>
            </a:r>
            <a:r>
              <a:rPr lang="en-US" dirty="0" smtClean="0"/>
              <a:t> </a:t>
            </a:r>
            <a:r>
              <a:rPr lang="en-US" dirty="0"/>
              <a:t>(1896).</a:t>
            </a:r>
          </a:p>
          <a:p>
            <a:endParaRPr lang="en-US" dirty="0" smtClean="0"/>
          </a:p>
          <a:p>
            <a:r>
              <a:rPr lang="en-US" dirty="0" smtClean="0"/>
              <a:t>We cannot </a:t>
            </a:r>
            <a:r>
              <a:rPr lang="en-US" dirty="0"/>
              <a:t>pretend that, in three decades, we have completely escaped the grip of a historical legacy spanning </a:t>
            </a:r>
            <a:r>
              <a:rPr lang="en-US" dirty="0" smtClean="0"/>
              <a:t>centuries . . .</a:t>
            </a:r>
          </a:p>
          <a:p>
            <a:endParaRPr lang="en-US" dirty="0"/>
          </a:p>
          <a:p>
            <a:r>
              <a:rPr lang="en-US" b="1" dirty="0" smtClean="0">
                <a:solidFill>
                  <a:srgbClr val="FF0000"/>
                </a:solidFill>
              </a:rPr>
              <a:t>The </a:t>
            </a:r>
            <a:r>
              <a:rPr lang="en-US" b="1" dirty="0">
                <a:solidFill>
                  <a:srgbClr val="FF0000"/>
                </a:solidFill>
              </a:rPr>
              <a:t>Court's decision today will not change what attorneys in Georgia tell other Warren </a:t>
            </a:r>
            <a:r>
              <a:rPr lang="en-US" b="1" dirty="0" err="1">
                <a:solidFill>
                  <a:srgbClr val="FF0000"/>
                </a:solidFill>
              </a:rPr>
              <a:t>McCleskeys</a:t>
            </a:r>
            <a:r>
              <a:rPr lang="en-US" b="1" dirty="0">
                <a:solidFill>
                  <a:srgbClr val="FF0000"/>
                </a:solidFill>
              </a:rPr>
              <a:t> about their chances of execution. Nothing will soften the harsh message they must convey, nor alter the prospect that race undoubtedly will continue to be a topic of discussion. </a:t>
            </a:r>
            <a:r>
              <a:rPr lang="en-US" b="1" dirty="0" err="1">
                <a:solidFill>
                  <a:srgbClr val="FF0000"/>
                </a:solidFill>
              </a:rPr>
              <a:t>McCleskey's</a:t>
            </a:r>
            <a:r>
              <a:rPr lang="en-US" b="1" dirty="0">
                <a:solidFill>
                  <a:srgbClr val="FF0000"/>
                </a:solidFill>
              </a:rPr>
              <a:t> evidence </a:t>
            </a:r>
            <a:r>
              <a:rPr lang="en-US" b="1" dirty="0" smtClean="0">
                <a:solidFill>
                  <a:srgbClr val="FF0000"/>
                </a:solidFill>
              </a:rPr>
              <a:t>will </a:t>
            </a:r>
            <a:r>
              <a:rPr lang="en-US" b="1" dirty="0">
                <a:solidFill>
                  <a:srgbClr val="FF0000"/>
                </a:solidFill>
              </a:rPr>
              <a:t>not have obtained judicial acceptance, but that will not affect what is said on death row. However many criticisms of today's decision may be rendered, these painful conversations will serve as the most eloquent dissents of all.</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001000" cy="7294305"/>
          </a:xfrm>
          <a:prstGeom prst="rect">
            <a:avLst/>
          </a:prstGeom>
          <a:noFill/>
        </p:spPr>
        <p:txBody>
          <a:bodyPr wrap="square" rtlCol="0">
            <a:spAutoFit/>
          </a:bodyPr>
          <a:lstStyle/>
          <a:p>
            <a:pPr algn="ctr"/>
            <a:r>
              <a:rPr lang="en-US" i="1" dirty="0" smtClean="0"/>
              <a:t>Texas v. Johnson </a:t>
            </a:r>
            <a:r>
              <a:rPr lang="en-US" dirty="0" smtClean="0"/>
              <a:t>(1989)—Brennan majority opinion</a:t>
            </a:r>
          </a:p>
          <a:p>
            <a:endParaRPr lang="en-US" dirty="0"/>
          </a:p>
          <a:p>
            <a:r>
              <a:rPr lang="en-US" dirty="0"/>
              <a:t>Texas argues that its interest in preserving the flag as a symbol of nationhood and national unity survives this close </a:t>
            </a:r>
            <a:r>
              <a:rPr lang="en-US" dirty="0" smtClean="0"/>
              <a:t>analysis . . . the </a:t>
            </a:r>
            <a:r>
              <a:rPr lang="en-US" dirty="0"/>
              <a:t>State's claim is that it has an interest in preserving the flag as a symbol of </a:t>
            </a:r>
            <a:r>
              <a:rPr lang="en-US" i="1" dirty="0"/>
              <a:t>nationhood</a:t>
            </a:r>
            <a:r>
              <a:rPr lang="en-US" dirty="0"/>
              <a:t> and </a:t>
            </a:r>
            <a:r>
              <a:rPr lang="en-US" i="1" dirty="0"/>
              <a:t>national unity,</a:t>
            </a:r>
            <a:r>
              <a:rPr lang="en-US" dirty="0"/>
              <a:t> a symbol with a determinate range of meanings. </a:t>
            </a:r>
            <a:r>
              <a:rPr lang="en-US" dirty="0" smtClean="0"/>
              <a:t>According </a:t>
            </a:r>
            <a:r>
              <a:rPr lang="en-US" dirty="0"/>
              <a:t>to Texas, if one physically treats the flag in a way that would tend to cast doubt on either the idea that nationhood and national unity are the flag's referents or that national unity actually exists, the message conveyed thereby is a harmful one, and therefore may be prohibited.</a:t>
            </a:r>
            <a:r>
              <a:rPr lang="en-US" baseline="30000" dirty="0"/>
              <a:t> </a:t>
            </a:r>
          </a:p>
          <a:p>
            <a:endParaRPr lang="en-US" dirty="0"/>
          </a:p>
          <a:p>
            <a:r>
              <a:rPr lang="en-US" dirty="0"/>
              <a:t>If there is a bedrock principle underlying the </a:t>
            </a:r>
            <a:r>
              <a:rPr lang="en-US" dirty="0">
                <a:hlinkClick r:id="rId3"/>
              </a:rPr>
              <a:t>First Amendment</a:t>
            </a:r>
            <a:r>
              <a:rPr lang="en-US" dirty="0"/>
              <a:t>, it is that the government may not prohibit the expression of an idea simply because society finds the idea itself offensive or </a:t>
            </a:r>
            <a:r>
              <a:rPr lang="en-US" dirty="0" smtClean="0"/>
              <a:t>disagreeable</a:t>
            </a:r>
            <a:r>
              <a:rPr lang="en-US" dirty="0"/>
              <a:t> </a:t>
            </a:r>
            <a:r>
              <a:rPr lang="en-US" dirty="0" smtClean="0"/>
              <a:t>. . .</a:t>
            </a:r>
          </a:p>
          <a:p>
            <a:endParaRPr lang="en-US" dirty="0"/>
          </a:p>
          <a:p>
            <a:r>
              <a:rPr lang="en-US" b="1" dirty="0">
                <a:solidFill>
                  <a:srgbClr val="FF0000"/>
                </a:solidFill>
              </a:rPr>
              <a:t>We are tempted to say, in fact, that the flag's deservedly cherished place in our community will be strengthened, not weakened, by our holding today. Our decision is a reaffirmation of the principles of freedom and inclusiveness that the flag best reflects, and of the conviction that our toleration of criticism such as Johnson's is a sign and source of our </a:t>
            </a:r>
            <a:r>
              <a:rPr lang="en-US" b="1" dirty="0" smtClean="0">
                <a:solidFill>
                  <a:srgbClr val="FF0000"/>
                </a:solidFill>
              </a:rPr>
              <a:t>strength</a:t>
            </a:r>
            <a:r>
              <a:rPr lang="en-US" b="1" dirty="0">
                <a:solidFill>
                  <a:srgbClr val="FF0000"/>
                </a:solidFill>
              </a:rPr>
              <a:t> </a:t>
            </a:r>
            <a:r>
              <a:rPr lang="en-US" dirty="0" smtClean="0"/>
              <a:t>. . .</a:t>
            </a:r>
          </a:p>
          <a:p>
            <a:endParaRPr lang="en-US" dirty="0"/>
          </a:p>
          <a:p>
            <a:r>
              <a:rPr lang="en-US" dirty="0"/>
              <a:t>The way to preserve the flag's special role is not to punish those who feel differently about these matters. It is to persuade them that they are wrong.</a:t>
            </a:r>
          </a:p>
          <a:p>
            <a:r>
              <a:rPr lang="en-US" dirty="0" smtClean="0"/>
              <a:t/>
            </a:r>
            <a:br>
              <a:rPr lang="en-US" dirty="0" smtClean="0"/>
            </a:br>
            <a:endParaRPr lang="en-US" dirty="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7848600" cy="4524315"/>
          </a:xfrm>
          <a:prstGeom prst="rect">
            <a:avLst/>
          </a:prstGeom>
          <a:noFill/>
        </p:spPr>
        <p:txBody>
          <a:bodyPr wrap="square" rtlCol="0">
            <a:spAutoFit/>
          </a:bodyPr>
          <a:lstStyle/>
          <a:p>
            <a:pPr algn="ctr"/>
            <a:r>
              <a:rPr lang="en-US" i="1" dirty="0" smtClean="0"/>
              <a:t>Texas v. Johnson </a:t>
            </a:r>
            <a:r>
              <a:rPr lang="en-US" dirty="0" smtClean="0"/>
              <a:t>—Rehnquist dissent</a:t>
            </a:r>
          </a:p>
          <a:p>
            <a:endParaRPr lang="en-US" dirty="0"/>
          </a:p>
          <a:p>
            <a:r>
              <a:rPr lang="en-US" dirty="0"/>
              <a:t>The American flag, then, throughout more than 200 years of our history, has come to be the visible symbol embodying our Nation. It does not represent the views of any particular political party, and it does not represent any particular political philosophy. The flag is not simply another "idea" or "point of view" competing for recognition in the marketplace of ideas. </a:t>
            </a:r>
            <a:r>
              <a:rPr lang="en-US" b="1" dirty="0">
                <a:solidFill>
                  <a:srgbClr val="FF0000"/>
                </a:solidFill>
              </a:rPr>
              <a:t>Millions and millions of Americans regard it with an almost mystical reverence, regardless of what sort of social, political, or philosophical beliefs they may have. I cannot agree that the </a:t>
            </a:r>
            <a:r>
              <a:rPr lang="en-US" b="1" dirty="0">
                <a:solidFill>
                  <a:srgbClr val="FF0000"/>
                </a:solidFill>
                <a:hlinkClick r:id="rId3"/>
              </a:rPr>
              <a:t>First Amendment</a:t>
            </a:r>
            <a:r>
              <a:rPr lang="en-US" b="1" dirty="0">
                <a:solidFill>
                  <a:srgbClr val="FF0000"/>
                </a:solidFill>
              </a:rPr>
              <a:t> invalidates the Act of Congress, and the laws of 48 of the 50 States, which make criminal the public burning of the </a:t>
            </a:r>
            <a:r>
              <a:rPr lang="en-US" b="1" dirty="0" smtClean="0">
                <a:solidFill>
                  <a:srgbClr val="FF0000"/>
                </a:solidFill>
              </a:rPr>
              <a:t>flag </a:t>
            </a:r>
            <a:r>
              <a:rPr lang="en-US" dirty="0" smtClean="0"/>
              <a:t>. . .</a:t>
            </a:r>
          </a:p>
          <a:p>
            <a:endParaRPr lang="en-US" dirty="0"/>
          </a:p>
          <a:p>
            <a:r>
              <a:rPr lang="en-US" dirty="0"/>
              <a:t>The Court concludes its opinion with a regrettably patronizing civics lecture, presumably addressed to the Members of both Houses of Congress, the members of the 48 state legislatures that enacted prohibitions against flag burning, and the troops fighting under that flag in Vietnam who objected to </a:t>
            </a:r>
            <a:r>
              <a:rPr lang="en-US" dirty="0" smtClean="0"/>
              <a:t>its</a:t>
            </a:r>
            <a:r>
              <a:rPr lang="en-US" dirty="0"/>
              <a:t> being </a:t>
            </a:r>
            <a:r>
              <a:rPr lang="en-US" dirty="0" smtClean="0"/>
              <a:t>burned.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077200" cy="5632311"/>
          </a:xfrm>
          <a:prstGeom prst="rect">
            <a:avLst/>
          </a:prstGeom>
          <a:noFill/>
        </p:spPr>
        <p:txBody>
          <a:bodyPr wrap="square" rtlCol="0">
            <a:spAutoFit/>
          </a:bodyPr>
          <a:lstStyle/>
          <a:p>
            <a:pPr algn="ctr"/>
            <a:r>
              <a:rPr lang="en-US" i="1" dirty="0" smtClean="0"/>
              <a:t>Allegheny County v. Pennsylvania ACLU </a:t>
            </a:r>
            <a:r>
              <a:rPr lang="en-US" dirty="0" smtClean="0"/>
              <a:t>(1989)—Kennedy dissent</a:t>
            </a:r>
          </a:p>
          <a:p>
            <a:endParaRPr lang="en-US" dirty="0"/>
          </a:p>
          <a:p>
            <a:r>
              <a:rPr lang="en-US" dirty="0"/>
              <a:t>The majority holds that the County of Allegheny violated the Establishment Clause by displaying a </a:t>
            </a:r>
            <a:r>
              <a:rPr lang="en-US" dirty="0" err="1"/>
              <a:t>creche</a:t>
            </a:r>
            <a:r>
              <a:rPr lang="en-US" dirty="0"/>
              <a:t> in the county courthouse, because the "principal or primary effect" of the display is to advance </a:t>
            </a:r>
            <a:r>
              <a:rPr lang="en-US" dirty="0" smtClean="0"/>
              <a:t>religion . . . </a:t>
            </a:r>
            <a:r>
              <a:rPr lang="en-US" b="1" dirty="0" smtClean="0">
                <a:solidFill>
                  <a:srgbClr val="FF0000"/>
                </a:solidFill>
              </a:rPr>
              <a:t>This </a:t>
            </a:r>
            <a:r>
              <a:rPr lang="en-US" b="1" dirty="0">
                <a:solidFill>
                  <a:srgbClr val="FF0000"/>
                </a:solidFill>
              </a:rPr>
              <a:t>view of the Establishment Clause reflects an unjustified hostility toward religion, a hostility inconsistent with our history and our </a:t>
            </a:r>
            <a:r>
              <a:rPr lang="en-US" b="1" dirty="0" smtClean="0">
                <a:solidFill>
                  <a:srgbClr val="FF0000"/>
                </a:solidFill>
              </a:rPr>
              <a:t>precedents</a:t>
            </a:r>
            <a:r>
              <a:rPr lang="en-US" dirty="0" smtClean="0"/>
              <a:t> . . .</a:t>
            </a:r>
          </a:p>
          <a:p>
            <a:endParaRPr lang="en-US" dirty="0"/>
          </a:p>
          <a:p>
            <a:r>
              <a:rPr lang="en-US" dirty="0"/>
              <a:t>It cannot be disputed that government, if it chooses, may participate in sharing with its citizens the joy of the holiday season, by declaring public holidays, installing or permitting festive displays, sponsoring celebrations and parades, and providing holiday vacations for its </a:t>
            </a:r>
            <a:r>
              <a:rPr lang="en-US" dirty="0" smtClean="0"/>
              <a:t>employees . . .</a:t>
            </a:r>
          </a:p>
          <a:p>
            <a:endParaRPr lang="en-US" dirty="0"/>
          </a:p>
          <a:p>
            <a:r>
              <a:rPr lang="en-US" dirty="0"/>
              <a:t>The approach adopted by the majority contradicts important values embodied in the Clause. Obsessive, implacable resistance to all but the most carefully scripted and secularized </a:t>
            </a:r>
            <a:r>
              <a:rPr lang="en-US" dirty="0" smtClean="0"/>
              <a:t>forms </a:t>
            </a:r>
            <a:r>
              <a:rPr lang="en-US" dirty="0"/>
              <a:t>of accommodation requires this Court to act as a censor, issuing national decrees as to what is orthodox and what is not. </a:t>
            </a:r>
            <a:r>
              <a:rPr lang="en-US" b="1" dirty="0">
                <a:solidFill>
                  <a:srgbClr val="FF0000"/>
                </a:solidFill>
              </a:rPr>
              <a:t>What is orthodox, in this context, means what is secular; the only Christmas the State can acknowledge is one in which references to religion have been held to a minimum. The Court thus lends its assistance to an Orwellian rewriting of history as many understand it.</a:t>
            </a:r>
            <a:r>
              <a:rPr lang="en-US" dirty="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wharton.upenn.edu/125anniversaryissue/img/lg/brennan.jpg"/>
          <p:cNvPicPr>
            <a:picLocks noChangeAspect="1" noChangeArrowheads="1"/>
          </p:cNvPicPr>
          <p:nvPr/>
        </p:nvPicPr>
        <p:blipFill>
          <a:blip r:embed="rId3" cstate="print"/>
          <a:srcRect/>
          <a:stretch>
            <a:fillRect/>
          </a:stretch>
        </p:blipFill>
        <p:spPr bwMode="auto">
          <a:xfrm>
            <a:off x="2468192" y="46424"/>
            <a:ext cx="4847008" cy="681157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cache4.asset-cache.net/xc/50465296.jpg?v=1&amp;c=IWSAsset&amp;k=2&amp;d=E41C9FE5C4AA0A14DA3FD0BB391C05FB9D0F5C97AF40F11DD09114400C10754DB01E70F2B3269972"/>
          <p:cNvPicPr>
            <a:picLocks noChangeAspect="1" noChangeArrowheads="1"/>
          </p:cNvPicPr>
          <p:nvPr/>
        </p:nvPicPr>
        <p:blipFill>
          <a:blip r:embed="rId3" cstate="print"/>
          <a:srcRect/>
          <a:stretch>
            <a:fillRect/>
          </a:stretch>
        </p:blipFill>
        <p:spPr bwMode="auto">
          <a:xfrm>
            <a:off x="36813" y="233314"/>
            <a:ext cx="8954787" cy="601508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aptainras.files.wordpress.com/2009/05/bush-and-souter1.jpg?w=450&amp;h=350"/>
          <p:cNvPicPr>
            <a:picLocks noChangeAspect="1" noChangeArrowheads="1"/>
          </p:cNvPicPr>
          <p:nvPr/>
        </p:nvPicPr>
        <p:blipFill>
          <a:blip r:embed="rId3" cstate="print"/>
          <a:srcRect/>
          <a:stretch>
            <a:fillRect/>
          </a:stretch>
        </p:blipFill>
        <p:spPr bwMode="auto">
          <a:xfrm>
            <a:off x="182336" y="234950"/>
            <a:ext cx="8123464" cy="63182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cstate="print"/>
          <a:srcRect/>
          <a:stretch>
            <a:fillRect/>
          </a:stretch>
        </p:blipFill>
        <p:spPr bwMode="auto">
          <a:xfrm>
            <a:off x="1066800" y="3426667"/>
            <a:ext cx="7315200" cy="2463282"/>
          </a:xfrm>
          <a:prstGeom prst="rect">
            <a:avLst/>
          </a:prstGeom>
          <a:noFill/>
          <a:ln w="9525">
            <a:noFill/>
            <a:miter lim="800000"/>
            <a:headEnd/>
            <a:tailEnd/>
          </a:ln>
        </p:spPr>
      </p:pic>
      <p:sp>
        <p:nvSpPr>
          <p:cNvPr id="4" name="TextBox 3"/>
          <p:cNvSpPr txBox="1"/>
          <p:nvPr/>
        </p:nvSpPr>
        <p:spPr>
          <a:xfrm>
            <a:off x="304800" y="228600"/>
            <a:ext cx="8305800" cy="3231654"/>
          </a:xfrm>
          <a:prstGeom prst="rect">
            <a:avLst/>
          </a:prstGeom>
          <a:noFill/>
        </p:spPr>
        <p:txBody>
          <a:bodyPr wrap="square" rtlCol="0">
            <a:spAutoFit/>
          </a:bodyPr>
          <a:lstStyle/>
          <a:p>
            <a:r>
              <a:rPr lang="en-US" dirty="0" smtClean="0"/>
              <a:t>Molly Yard, president of National Organization of Women: </a:t>
            </a:r>
          </a:p>
          <a:p>
            <a:endParaRPr lang="en-US" dirty="0"/>
          </a:p>
          <a:p>
            <a:r>
              <a:rPr lang="en-US" sz="2400" dirty="0" smtClean="0"/>
              <a:t>“Are </a:t>
            </a:r>
            <a:r>
              <a:rPr lang="en-US" sz="2400" dirty="0"/>
              <a:t>you prepared to deny freedom to women? Are you prepared to deny reproductive health to women? Are you prepared for lawlessness, and for the death of your daughters and your granddaughters? I tremble for this country if you confirm David Souter. But most of all I tremble for the women of America and their families</a:t>
            </a:r>
            <a:r>
              <a:rPr lang="en-US" sz="2400" dirty="0" smtClean="0"/>
              <a:t>.”</a:t>
            </a:r>
          </a:p>
          <a:p>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848600" cy="6740307"/>
          </a:xfrm>
          <a:prstGeom prst="rect">
            <a:avLst/>
          </a:prstGeom>
          <a:noFill/>
        </p:spPr>
        <p:txBody>
          <a:bodyPr wrap="square" rtlCol="0">
            <a:spAutoFit/>
          </a:bodyPr>
          <a:lstStyle/>
          <a:p>
            <a:r>
              <a:rPr lang="en-US" dirty="0" smtClean="0"/>
              <a:t>Planned Parenthood v. Casey (1992)—Scalia dissent</a:t>
            </a:r>
          </a:p>
          <a:p>
            <a:endParaRPr lang="en-US" dirty="0"/>
          </a:p>
          <a:p>
            <a:r>
              <a:rPr lang="en-US" dirty="0" smtClean="0"/>
              <a:t>Applying </a:t>
            </a:r>
            <a:r>
              <a:rPr lang="en-US" dirty="0"/>
              <a:t>the rational basis test, I would uphold the Pennsylvania statute in its entirety. I must, however, respond to a few of the more outrageous arguments in today's opinion, which it is </a:t>
            </a:r>
            <a:r>
              <a:rPr lang="en-US" dirty="0" smtClean="0"/>
              <a:t>beyond human </a:t>
            </a:r>
            <a:r>
              <a:rPr lang="en-US" dirty="0"/>
              <a:t>nature to leave unanswered. I shall discuss each of them under a quotation from the Court's opinion to which they </a:t>
            </a:r>
            <a:r>
              <a:rPr lang="en-US" dirty="0" smtClean="0"/>
              <a:t>pertain . . .</a:t>
            </a:r>
          </a:p>
          <a:p>
            <a:endParaRPr lang="en-US" dirty="0"/>
          </a:p>
          <a:p>
            <a:r>
              <a:rPr lang="en-US" dirty="0"/>
              <a:t>" Liberty finds no refuge in a jurisprudence of doubt. "</a:t>
            </a:r>
          </a:p>
          <a:p>
            <a:r>
              <a:rPr lang="en-US" i="1" dirty="0"/>
              <a:t>Ante</a:t>
            </a:r>
            <a:r>
              <a:rPr lang="en-US" dirty="0"/>
              <a:t>, at 1</a:t>
            </a:r>
            <a:r>
              <a:rPr lang="en-US" dirty="0" smtClean="0"/>
              <a:t>.</a:t>
            </a:r>
          </a:p>
          <a:p>
            <a:endParaRPr lang="en-US" dirty="0"/>
          </a:p>
          <a:p>
            <a:r>
              <a:rPr lang="en-US" dirty="0"/>
              <a:t>One might have feared to encounter this august and sonorous phrase in an opinion defending the real </a:t>
            </a:r>
            <a:r>
              <a:rPr lang="en-US" i="1" dirty="0"/>
              <a:t>Roe</a:t>
            </a:r>
            <a:r>
              <a:rPr lang="en-US" dirty="0"/>
              <a:t> v. </a:t>
            </a:r>
            <a:r>
              <a:rPr lang="en-US" i="1" dirty="0"/>
              <a:t>Wade</a:t>
            </a:r>
            <a:r>
              <a:rPr lang="en-US" dirty="0"/>
              <a:t>, rather than the revised version fabricated today by the authors of the joint opinion. The shortcomings of </a:t>
            </a:r>
            <a:r>
              <a:rPr lang="en-US" i="1" dirty="0"/>
              <a:t>Roe </a:t>
            </a:r>
            <a:r>
              <a:rPr lang="en-US" dirty="0"/>
              <a:t>did not include lack of clarity: Virtually all regulation of abortion before the third trimester was invalid. </a:t>
            </a:r>
            <a:r>
              <a:rPr lang="en-US" b="1" dirty="0">
                <a:solidFill>
                  <a:srgbClr val="FF0000"/>
                </a:solidFill>
              </a:rPr>
              <a:t>But to come across this phrase in the joint opinion--which calls upon federal district judges to apply an "undue burden" standard as doubtful in application as it is unprincipled in origin--is really more than one should have to </a:t>
            </a:r>
            <a:r>
              <a:rPr lang="en-US" b="1" dirty="0" smtClean="0">
                <a:solidFill>
                  <a:srgbClr val="FF0000"/>
                </a:solidFill>
              </a:rPr>
              <a:t>bear</a:t>
            </a:r>
            <a:r>
              <a:rPr lang="en-US" dirty="0" smtClean="0"/>
              <a:t> . . .</a:t>
            </a:r>
          </a:p>
          <a:p>
            <a:endParaRPr lang="en-US" dirty="0"/>
          </a:p>
          <a:p>
            <a:r>
              <a:rPr lang="en-US" dirty="0"/>
              <a:t>To the extent I can discern </a:t>
            </a:r>
            <a:r>
              <a:rPr lang="en-US" i="1" dirty="0"/>
              <a:t>any</a:t>
            </a:r>
            <a:r>
              <a:rPr lang="en-US" dirty="0"/>
              <a:t> meaningful content in the "undue burden" standard as applied in the joint opinion, it appears to be that a State may not regulate abortion in such a way as to reduce significantly its incidence.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7848600" cy="5078313"/>
          </a:xfrm>
          <a:prstGeom prst="rect">
            <a:avLst/>
          </a:prstGeom>
          <a:noFill/>
        </p:spPr>
        <p:txBody>
          <a:bodyPr wrap="square" rtlCol="0">
            <a:spAutoFit/>
          </a:bodyPr>
          <a:lstStyle/>
          <a:p>
            <a:r>
              <a:rPr lang="en-US" dirty="0" smtClean="0"/>
              <a:t>Planned Parenthood –Scalia dissent (cont.)</a:t>
            </a:r>
          </a:p>
          <a:p>
            <a:endParaRPr lang="en-US" dirty="0"/>
          </a:p>
          <a:p>
            <a:r>
              <a:rPr lang="en-US" dirty="0"/>
              <a:t>" While we appreciate the weight of the arguments . . . that </a:t>
            </a:r>
            <a:r>
              <a:rPr lang="en-US" i="1" dirty="0"/>
              <a:t>Roe</a:t>
            </a:r>
            <a:r>
              <a:rPr lang="en-US" dirty="0"/>
              <a:t> should be overruled, the reservations any of us may have in reaffirming the central holding of </a:t>
            </a:r>
            <a:r>
              <a:rPr lang="en-US" i="1" dirty="0"/>
              <a:t>Roe</a:t>
            </a:r>
            <a:r>
              <a:rPr lang="en-US" dirty="0"/>
              <a:t> are outweighed by the explication of individual liberty we have given combined with the force of </a:t>
            </a:r>
            <a:r>
              <a:rPr lang="en-US" i="1" dirty="0"/>
              <a:t>stare </a:t>
            </a:r>
            <a:r>
              <a:rPr lang="en-US" i="1" dirty="0" err="1"/>
              <a:t>decisis</a:t>
            </a:r>
            <a:r>
              <a:rPr lang="en-US" dirty="0"/>
              <a:t>. "</a:t>
            </a:r>
          </a:p>
          <a:p>
            <a:r>
              <a:rPr lang="en-US" i="1" dirty="0"/>
              <a:t>Ante</a:t>
            </a:r>
            <a:r>
              <a:rPr lang="en-US" dirty="0"/>
              <a:t>, at 11</a:t>
            </a:r>
            <a:r>
              <a:rPr lang="en-US" dirty="0" smtClean="0"/>
              <a:t>.</a:t>
            </a:r>
          </a:p>
          <a:p>
            <a:endParaRPr lang="en-US" dirty="0"/>
          </a:p>
          <a:p>
            <a:r>
              <a:rPr lang="en-US" dirty="0"/>
              <a:t>The Court's reliance upon </a:t>
            </a:r>
            <a:r>
              <a:rPr lang="en-US" i="1" dirty="0"/>
              <a:t>stare </a:t>
            </a:r>
            <a:r>
              <a:rPr lang="en-US" i="1" dirty="0" err="1"/>
              <a:t>decisis</a:t>
            </a:r>
            <a:r>
              <a:rPr lang="en-US" dirty="0"/>
              <a:t> can best be described as contrived. It insists upon the necessity of adhering not to all of </a:t>
            </a:r>
            <a:r>
              <a:rPr lang="en-US" i="1" dirty="0"/>
              <a:t>Roe</a:t>
            </a:r>
            <a:r>
              <a:rPr lang="en-US" dirty="0"/>
              <a:t>, but only to what it calls the "central holding." </a:t>
            </a:r>
            <a:r>
              <a:rPr lang="en-US" b="1" dirty="0">
                <a:solidFill>
                  <a:srgbClr val="FF0000"/>
                </a:solidFill>
              </a:rPr>
              <a:t>It seems to me that </a:t>
            </a:r>
            <a:r>
              <a:rPr lang="en-US" b="1" i="1" dirty="0">
                <a:solidFill>
                  <a:srgbClr val="FF0000"/>
                </a:solidFill>
              </a:rPr>
              <a:t>stare </a:t>
            </a:r>
            <a:r>
              <a:rPr lang="en-US" b="1" i="1" dirty="0" err="1">
                <a:solidFill>
                  <a:srgbClr val="FF0000"/>
                </a:solidFill>
              </a:rPr>
              <a:t>decisis</a:t>
            </a:r>
            <a:r>
              <a:rPr lang="en-US" b="1" dirty="0">
                <a:solidFill>
                  <a:srgbClr val="FF0000"/>
                </a:solidFill>
              </a:rPr>
              <a:t> ought to be applied even to the doctrine of </a:t>
            </a:r>
            <a:r>
              <a:rPr lang="en-US" b="1" i="1" dirty="0">
                <a:solidFill>
                  <a:srgbClr val="FF0000"/>
                </a:solidFill>
              </a:rPr>
              <a:t>stare </a:t>
            </a:r>
            <a:r>
              <a:rPr lang="en-US" b="1" i="1" dirty="0" err="1">
                <a:solidFill>
                  <a:srgbClr val="FF0000"/>
                </a:solidFill>
              </a:rPr>
              <a:t>decisis</a:t>
            </a:r>
            <a:r>
              <a:rPr lang="en-US" b="1" dirty="0">
                <a:solidFill>
                  <a:srgbClr val="FF0000"/>
                </a:solidFill>
              </a:rPr>
              <a:t>, and I confess never to have heard of this new, keep what you want and throw away the rest version</a:t>
            </a:r>
            <a:r>
              <a:rPr lang="en-US" dirty="0"/>
              <a:t>. I wonder whether, as applied to </a:t>
            </a:r>
            <a:r>
              <a:rPr lang="en-US" i="1" dirty="0" err="1"/>
              <a:t>Marbury</a:t>
            </a:r>
            <a:r>
              <a:rPr lang="en-US" dirty="0"/>
              <a:t> v. </a:t>
            </a:r>
            <a:r>
              <a:rPr lang="en-US" i="1" dirty="0"/>
              <a:t>Madison</a:t>
            </a:r>
            <a:r>
              <a:rPr lang="en-US" dirty="0"/>
              <a:t>, </a:t>
            </a:r>
            <a:r>
              <a:rPr lang="en-US" dirty="0" smtClean="0"/>
              <a:t>(</a:t>
            </a:r>
            <a:r>
              <a:rPr lang="en-US" dirty="0"/>
              <a:t>1803), for example, the new version of </a:t>
            </a:r>
            <a:r>
              <a:rPr lang="en-US" i="1" dirty="0"/>
              <a:t>stare </a:t>
            </a:r>
            <a:r>
              <a:rPr lang="en-US" i="1" dirty="0" err="1"/>
              <a:t>decisis</a:t>
            </a:r>
            <a:r>
              <a:rPr lang="en-US" dirty="0"/>
              <a:t> would be satisfied if we allowed courts to review the constitutionality of only those statutes that (like the one in </a:t>
            </a:r>
            <a:r>
              <a:rPr lang="en-US" i="1" dirty="0" err="1"/>
              <a:t>Marbury</a:t>
            </a:r>
            <a:r>
              <a:rPr lang="en-US" dirty="0"/>
              <a:t>) pertain to the jurisdiction of the </a:t>
            </a:r>
            <a:r>
              <a:rPr lang="en-US" dirty="0" smtClean="0"/>
              <a:t>courts</a:t>
            </a:r>
            <a:endParaRPr lang="en-US" dirty="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7848600" cy="6740307"/>
          </a:xfrm>
          <a:prstGeom prst="rect">
            <a:avLst/>
          </a:prstGeom>
          <a:noFill/>
        </p:spPr>
        <p:txBody>
          <a:bodyPr wrap="square" rtlCol="0">
            <a:spAutoFit/>
          </a:bodyPr>
          <a:lstStyle/>
          <a:p>
            <a:r>
              <a:rPr lang="en-US" dirty="0"/>
              <a:t>There is a poignant aspect to today's opinion. Its length, and what might be called its epic tone, suggest that its authors believe they are bringing to an end a troublesome era in the history of our Nation and of our Court. "It is the dimension" of authority, they say, to "cal[l] the contending sides of national controversy to end their national division by accepting a common mandate rooted in the Constitution." </a:t>
            </a:r>
            <a:r>
              <a:rPr lang="en-US" i="1" dirty="0"/>
              <a:t>Ante</a:t>
            </a:r>
            <a:r>
              <a:rPr lang="en-US" dirty="0"/>
              <a:t>, at 24</a:t>
            </a:r>
            <a:r>
              <a:rPr lang="en-US" dirty="0" smtClean="0"/>
              <a:t>.</a:t>
            </a:r>
          </a:p>
          <a:p>
            <a:endParaRPr lang="en-US" dirty="0"/>
          </a:p>
          <a:p>
            <a:endParaRPr lang="en-US" dirty="0"/>
          </a:p>
          <a:p>
            <a:r>
              <a:rPr lang="en-US" dirty="0"/>
              <a:t>There comes vividly to mind a portrait by Emanuel Leutze that hangs in the Harvard Law School: Roger Brooke Taney, painted in 1859, the 82d year of his life, the 24th of his Chief </a:t>
            </a:r>
            <a:r>
              <a:rPr lang="en-US" dirty="0" err="1"/>
              <a:t>Justiceship</a:t>
            </a:r>
            <a:r>
              <a:rPr lang="en-US" dirty="0"/>
              <a:t>, the second after his opinion in </a:t>
            </a:r>
            <a:r>
              <a:rPr lang="en-US" i="1" dirty="0" err="1"/>
              <a:t>Dred</a:t>
            </a:r>
            <a:r>
              <a:rPr lang="en-US" i="1" dirty="0"/>
              <a:t> Scott</a:t>
            </a:r>
            <a:r>
              <a:rPr lang="en-US" dirty="0"/>
              <a:t>. He is all in black, sitting in a shadowed red armchair, left hand resting upon a pad of paper in his lap, right hand hanging limply, almost lifelessly, beside the inner arm of the chair. He sits facing the viewer, and staring straight out. There seems to be on his face, and in his deep set eyes, an expression of profound sadness and disillusionment. Perhaps he always looked that way, even when dwelling upon the happiest of thoughts. But those of us who know how the </a:t>
            </a:r>
            <a:r>
              <a:rPr lang="en-US" dirty="0" err="1"/>
              <a:t>lustre</a:t>
            </a:r>
            <a:r>
              <a:rPr lang="en-US" dirty="0"/>
              <a:t> of his great Chief </a:t>
            </a:r>
            <a:r>
              <a:rPr lang="en-US" dirty="0" err="1"/>
              <a:t>Justiceship</a:t>
            </a:r>
            <a:r>
              <a:rPr lang="en-US" dirty="0"/>
              <a:t> came to be eclipsed by </a:t>
            </a:r>
            <a:r>
              <a:rPr lang="en-US" i="1" dirty="0" err="1"/>
              <a:t>Dred</a:t>
            </a:r>
            <a:r>
              <a:rPr lang="en-US" i="1" dirty="0"/>
              <a:t> Scott</a:t>
            </a:r>
            <a:r>
              <a:rPr lang="en-US" dirty="0"/>
              <a:t> cannot help believing that he had that case--its already apparent consequences for the Court, and its soon to be played out consequences for the Nation--burning on his mind</a:t>
            </a:r>
            <a:r>
              <a:rPr lang="en-US" b="1" dirty="0">
                <a:solidFill>
                  <a:srgbClr val="FF0000"/>
                </a:solidFill>
              </a:rPr>
              <a:t>. I expect that two years earlier he, too, had thought himself "call[</a:t>
            </a:r>
            <a:r>
              <a:rPr lang="en-US" b="1" dirty="0" err="1">
                <a:solidFill>
                  <a:srgbClr val="FF0000"/>
                </a:solidFill>
              </a:rPr>
              <a:t>ing</a:t>
            </a:r>
            <a:r>
              <a:rPr lang="en-US" b="1" dirty="0">
                <a:solidFill>
                  <a:srgbClr val="FF0000"/>
                </a:solidFill>
              </a:rPr>
              <a:t>] the contending sides of national controversy to end their national division by accepting a common mandate rooted in the Constitution."</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ush Standing W/Clarence Thomas @ Podium"/>
          <p:cNvPicPr>
            <a:picLocks noChangeAspect="1" noChangeArrowheads="1"/>
          </p:cNvPicPr>
          <p:nvPr/>
        </p:nvPicPr>
        <p:blipFill>
          <a:blip r:embed="rId3" cstate="print"/>
          <a:srcRect/>
          <a:stretch>
            <a:fillRect/>
          </a:stretch>
        </p:blipFill>
        <p:spPr bwMode="auto">
          <a:xfrm>
            <a:off x="2570798" y="41694"/>
            <a:ext cx="4515802" cy="681630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aphistory2010.yolasite.com/resources/Clarence%20Thomas%20and%20Anita%20Hill%20.jpg"/>
          <p:cNvPicPr>
            <a:picLocks noChangeAspect="1" noChangeArrowheads="1"/>
          </p:cNvPicPr>
          <p:nvPr/>
        </p:nvPicPr>
        <p:blipFill>
          <a:blip r:embed="rId3" cstate="print"/>
          <a:srcRect/>
          <a:stretch>
            <a:fillRect/>
          </a:stretch>
        </p:blipFill>
        <p:spPr bwMode="auto">
          <a:xfrm>
            <a:off x="1940207" y="-18415"/>
            <a:ext cx="5222593" cy="687641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mas.PNG"/>
          <p:cNvPicPr>
            <a:picLocks noChangeAspect="1"/>
          </p:cNvPicPr>
          <p:nvPr/>
        </p:nvPicPr>
        <p:blipFill>
          <a:blip r:embed="rId3" cstate="print"/>
          <a:stretch>
            <a:fillRect/>
          </a:stretch>
        </p:blipFill>
        <p:spPr>
          <a:xfrm>
            <a:off x="2971801" y="32942"/>
            <a:ext cx="3200400" cy="6792114"/>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aphistory2010.yolasite.com/resources/Americans%20with%20Disabilities%20Act%20.gif"/>
          <p:cNvPicPr>
            <a:picLocks noChangeAspect="1" noChangeArrowheads="1"/>
          </p:cNvPicPr>
          <p:nvPr/>
        </p:nvPicPr>
        <p:blipFill>
          <a:blip r:embed="rId3" cstate="print"/>
          <a:srcRect/>
          <a:stretch>
            <a:fillRect/>
          </a:stretch>
        </p:blipFill>
        <p:spPr bwMode="auto">
          <a:xfrm>
            <a:off x="1828800" y="304800"/>
            <a:ext cx="6558580" cy="639277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Bush signs in ADA of 1990.jpg"/>
          <p:cNvPicPr>
            <a:picLocks noChangeAspect="1" noChangeArrowheads="1"/>
          </p:cNvPicPr>
          <p:nvPr/>
        </p:nvPicPr>
        <p:blipFill>
          <a:blip r:embed="rId3" cstate="print"/>
          <a:srcRect/>
          <a:stretch>
            <a:fillRect/>
          </a:stretch>
        </p:blipFill>
        <p:spPr bwMode="auto">
          <a:xfrm>
            <a:off x="-198182" y="381000"/>
            <a:ext cx="9075166" cy="60198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458200" cy="7571303"/>
          </a:xfrm>
          <a:prstGeom prst="rect">
            <a:avLst/>
          </a:prstGeom>
          <a:noFill/>
        </p:spPr>
        <p:txBody>
          <a:bodyPr wrap="square" rtlCol="0">
            <a:spAutoFit/>
          </a:bodyPr>
          <a:lstStyle/>
          <a:p>
            <a:r>
              <a:rPr lang="en-US" dirty="0" smtClean="0"/>
              <a:t>ADA</a:t>
            </a:r>
          </a:p>
          <a:p>
            <a:r>
              <a:rPr lang="en-US" b="1" dirty="0" smtClean="0"/>
              <a:t>Employment </a:t>
            </a:r>
            <a:r>
              <a:rPr lang="en-US" b="1" dirty="0"/>
              <a:t>(Title I):</a:t>
            </a:r>
            <a:r>
              <a:rPr lang="en-US" dirty="0"/>
              <a:t> Businesses must provide reasonable accommodations to protect the rights of individuals with disabilities in all aspects of employment. Possible changes may include restructuring jobs, altering the layout of workstations, or modifying equipment. Employment aspects may include the application process, hiring, wages, benefits, and all other aspects of employment. Medical examinations are highly regulated</a:t>
            </a:r>
            <a:r>
              <a:rPr lang="en-US" dirty="0" smtClean="0"/>
              <a:t>.</a:t>
            </a:r>
          </a:p>
          <a:p>
            <a:endParaRPr lang="en-US" dirty="0"/>
          </a:p>
          <a:p>
            <a:r>
              <a:rPr lang="en-US" b="1" dirty="0"/>
              <a:t>Public Services (Title II): </a:t>
            </a:r>
            <a:r>
              <a:rPr lang="en-US" dirty="0"/>
              <a:t>Public services, which include state and local government instrumentalities, the National Railroad Passenger Corporation, and other commuter authorities, cannot deny services to people with disabilities or deny participation in programs or activities that are available to people without disabilities. In addition, public transportation systems, such as public transit buses, must be accessible to individuals with disabilities.</a:t>
            </a:r>
          </a:p>
          <a:p>
            <a:r>
              <a:rPr lang="en-US" dirty="0"/>
              <a:t/>
            </a:r>
            <a:br>
              <a:rPr lang="en-US" dirty="0"/>
            </a:br>
            <a:r>
              <a:rPr lang="en-US" b="1" dirty="0"/>
              <a:t> Public Accommodations (Title III): </a:t>
            </a:r>
            <a:r>
              <a:rPr lang="en-US" dirty="0"/>
              <a:t>All new construction and modifications must be accessible to individuals with disabilities. For existing facilities, barriers to services must be removed if readily achievable. Public accommodations include facilities such as restaurants, hotels, grocery stores, retail stores, etc., as well as privately owned transportation systems</a:t>
            </a:r>
            <a:r>
              <a:rPr lang="en-US" dirty="0" smtClean="0"/>
              <a:t>.</a:t>
            </a:r>
          </a:p>
          <a:p>
            <a:endParaRPr lang="en-US" dirty="0"/>
          </a:p>
          <a:p>
            <a:r>
              <a:rPr lang="en-US" b="1" dirty="0"/>
              <a:t>Telecommunications (Title IV): </a:t>
            </a:r>
            <a:r>
              <a:rPr lang="en-US" dirty="0"/>
              <a:t>Telecommunications companies offering telephone service to the general public must have telephone relay service to individuals who use telecommunication devices for the deaf (TTYs) or similar devices.</a:t>
            </a:r>
          </a:p>
          <a:p>
            <a:r>
              <a:rPr lang="en-US" dirty="0"/>
              <a:t/>
            </a:r>
            <a:br>
              <a:rPr lang="en-US" dirty="0"/>
            </a:b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1423</TotalTime>
  <Words>617</Words>
  <Application>Microsoft Office PowerPoint</Application>
  <PresentationFormat>On-screen Show (4:3)</PresentationFormat>
  <Paragraphs>85</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18</cp:revision>
  <dcterms:created xsi:type="dcterms:W3CDTF">2011-04-10T01:43:15Z</dcterms:created>
  <dcterms:modified xsi:type="dcterms:W3CDTF">2011-04-11T01:27:08Z</dcterms:modified>
</cp:coreProperties>
</file>