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262" r:id="rId3"/>
    <p:sldId id="258" r:id="rId4"/>
    <p:sldId id="259" r:id="rId5"/>
    <p:sldId id="260" r:id="rId6"/>
    <p:sldId id="270" r:id="rId7"/>
    <p:sldId id="271" r:id="rId8"/>
    <p:sldId id="269" r:id="rId9"/>
    <p:sldId id="268" r:id="rId10"/>
    <p:sldId id="263" r:id="rId11"/>
    <p:sldId id="267" r:id="rId12"/>
    <p:sldId id="264" r:id="rId13"/>
    <p:sldId id="285" r:id="rId14"/>
    <p:sldId id="273" r:id="rId15"/>
    <p:sldId id="274" r:id="rId16"/>
    <p:sldId id="284" r:id="rId17"/>
    <p:sldId id="265" r:id="rId18"/>
    <p:sldId id="272" r:id="rId19"/>
    <p:sldId id="266" r:id="rId20"/>
    <p:sldId id="283" r:id="rId21"/>
    <p:sldId id="282" r:id="rId22"/>
    <p:sldId id="276" r:id="rId23"/>
    <p:sldId id="278" r:id="rId24"/>
    <p:sldId id="275" r:id="rId25"/>
    <p:sldId id="277" r:id="rId26"/>
    <p:sldId id="280" r:id="rId27"/>
    <p:sldId id="279" r:id="rId28"/>
    <p:sldId id="287" r:id="rId29"/>
    <p:sldId id="288" r:id="rId30"/>
    <p:sldId id="286" r:id="rId31"/>
    <p:sldId id="289" r:id="rId32"/>
    <p:sldId id="28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A8A1FC-839B-4AC4-8695-3FF87440A4A1}" type="datetimeFigureOut">
              <a:rPr lang="en-US" smtClean="0"/>
              <a:pPr/>
              <a:t>18-Feb-11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6FDBB-06F4-45F6-A55B-CCDBA4E4F9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9A7F58-768D-47B8-9998-F2FE5745034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Old clay</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Water witch</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taney</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breckenridge</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18-Feb-11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18-Feb-11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ED931F-100F-455A-9E02-4650CCE6CEAD}" type="datetimeFigureOut">
              <a:rPr lang="en-US" smtClean="0"/>
              <a:pPr/>
              <a:t>18-Feb-11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ED931F-100F-455A-9E02-4650CCE6CEAD}" type="datetimeFigureOut">
              <a:rPr lang="en-US" smtClean="0"/>
              <a:pPr/>
              <a:t>18-Feb-11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ED931F-100F-455A-9E02-4650CCE6CEAD}" type="datetimeFigureOut">
              <a:rPr lang="en-US" smtClean="0"/>
              <a:pPr/>
              <a:t>18-Feb-11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ED931F-100F-455A-9E02-4650CCE6CEAD}" type="datetimeFigureOut">
              <a:rPr lang="en-US" smtClean="0"/>
              <a:pPr/>
              <a:t>18-Feb-11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ED931F-100F-455A-9E02-4650CCE6CEAD}" type="datetimeFigureOut">
              <a:rPr lang="en-US" smtClean="0"/>
              <a:pPr/>
              <a:t>18-Feb-11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18-Feb-11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18-Feb-11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18-Feb-11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18-Feb-11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D931F-100F-455A-9E02-4650CCE6CEAD}" type="datetimeFigureOut">
              <a:rPr lang="en-US" smtClean="0"/>
              <a:pPr/>
              <a:t>18-Feb-11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180F9-A2F3-47EE-BD9A-1C9746025C3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ikis.lib.ncsu.edu/images/7/7b/Zacharytaylor.jpg"/>
          <p:cNvPicPr>
            <a:picLocks noChangeAspect="1" noChangeArrowheads="1"/>
          </p:cNvPicPr>
          <p:nvPr/>
        </p:nvPicPr>
        <p:blipFill>
          <a:blip r:embed="rId3" cstate="print"/>
          <a:srcRect/>
          <a:stretch>
            <a:fillRect/>
          </a:stretch>
        </p:blipFill>
        <p:spPr bwMode="auto">
          <a:xfrm>
            <a:off x="2214754" y="0"/>
            <a:ext cx="5163312" cy="6705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culty.umf.maine.edu/walter.sargent/public.www/web%20103/Free%20Soil%20poster%201848.jpg"/>
          <p:cNvPicPr>
            <a:picLocks noChangeAspect="1" noChangeArrowheads="1"/>
          </p:cNvPicPr>
          <p:nvPr/>
        </p:nvPicPr>
        <p:blipFill>
          <a:blip r:embed="rId3" cstate="print"/>
          <a:srcRect/>
          <a:stretch>
            <a:fillRect/>
          </a:stretch>
        </p:blipFill>
        <p:spPr bwMode="auto">
          <a:xfrm>
            <a:off x="2286000" y="171449"/>
            <a:ext cx="4762500" cy="668655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ectoralCollege1848-Large.png"/>
          <p:cNvPicPr>
            <a:picLocks noChangeAspect="1"/>
          </p:cNvPicPr>
          <p:nvPr/>
        </p:nvPicPr>
        <p:blipFill>
          <a:blip r:embed="rId3" cstate="print"/>
          <a:stretch>
            <a:fillRect/>
          </a:stretch>
        </p:blipFill>
        <p:spPr>
          <a:xfrm>
            <a:off x="93119" y="0"/>
            <a:ext cx="9166080" cy="67056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silverbearcafe.com/private/images/csimage008.jpg"/>
          <p:cNvPicPr>
            <a:picLocks noChangeAspect="1" noChangeArrowheads="1"/>
          </p:cNvPicPr>
          <p:nvPr/>
        </p:nvPicPr>
        <p:blipFill>
          <a:blip r:embed="rId3" cstate="print"/>
          <a:srcRect/>
          <a:stretch>
            <a:fillRect/>
          </a:stretch>
        </p:blipFill>
        <p:spPr bwMode="auto">
          <a:xfrm>
            <a:off x="2094497" y="-43107"/>
            <a:ext cx="5296903" cy="690110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www.yandtblog.com/wp-content/uploads/2011/01/slavery18501.jpg"/>
          <p:cNvPicPr>
            <a:picLocks noChangeAspect="1" noChangeArrowheads="1"/>
          </p:cNvPicPr>
          <p:nvPr/>
        </p:nvPicPr>
        <p:blipFill>
          <a:blip r:embed="rId3" cstate="print"/>
          <a:srcRect/>
          <a:stretch>
            <a:fillRect/>
          </a:stretch>
        </p:blipFill>
        <p:spPr bwMode="auto">
          <a:xfrm>
            <a:off x="228600" y="838200"/>
            <a:ext cx="8639334" cy="604627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davidoffutt.files.wordpress.com/2008/11/william_seward1.jpg"/>
          <p:cNvPicPr>
            <a:picLocks noChangeAspect="1" noChangeArrowheads="1"/>
          </p:cNvPicPr>
          <p:nvPr/>
        </p:nvPicPr>
        <p:blipFill>
          <a:blip r:embed="rId3" cstate="print"/>
          <a:srcRect/>
          <a:stretch>
            <a:fillRect/>
          </a:stretch>
        </p:blipFill>
        <p:spPr bwMode="auto">
          <a:xfrm>
            <a:off x="2540306" y="-168910"/>
            <a:ext cx="5079694" cy="702691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534400" cy="7417415"/>
          </a:xfrm>
          <a:prstGeom prst="rect">
            <a:avLst/>
          </a:prstGeom>
          <a:noFill/>
        </p:spPr>
        <p:txBody>
          <a:bodyPr wrap="square" rtlCol="0">
            <a:spAutoFit/>
          </a:bodyPr>
          <a:lstStyle/>
          <a:p>
            <a:r>
              <a:rPr lang="en-US" sz="2000" dirty="0"/>
              <a:t>But t</a:t>
            </a:r>
            <a:r>
              <a:rPr lang="en-US" sz="2000" b="1" dirty="0"/>
              <a:t>here is a higher law than the Constitution, which regulates our authority over the domain, and devotes it to the same noble purposes. The territory is a part, no inconsiderable part, of the common heritage of mankind, bestowed upon them by the Creator if the universe</a:t>
            </a:r>
            <a:r>
              <a:rPr lang="en-US" sz="2000" dirty="0"/>
              <a:t>. We are his stewards, and must so discharge our trust as to secure in the highest attainable degree their </a:t>
            </a:r>
            <a:r>
              <a:rPr lang="en-US" sz="2000" dirty="0" smtClean="0"/>
              <a:t>happiness</a:t>
            </a:r>
            <a:r>
              <a:rPr lang="en-US" sz="2000" dirty="0"/>
              <a:t> </a:t>
            </a:r>
            <a:r>
              <a:rPr lang="en-US" sz="2000" dirty="0" smtClean="0"/>
              <a:t>. . .</a:t>
            </a:r>
          </a:p>
          <a:p>
            <a:endParaRPr lang="en-US" sz="2000" dirty="0"/>
          </a:p>
          <a:p>
            <a:r>
              <a:rPr lang="en-US" sz="2000" dirty="0"/>
              <a:t>And now the simple, bold, and even awful question which presents itself to us is this: Shall we, who are founding institutions, social and political, for countless millions; shall we, who know by experience the wise and the just, and are free to choose them, and to reject the erroneous and the unjust; shall we establish human bondage, or permit it by our sufferance to be established? Sir, our forefathers would not have hesitated an hour. They found slavery existing here, and they left it only because they could not remove it. There is not only no free state which would now establish it, but there is no slave state, which, if it had had the free alternative as we now have, would have founded slavery. Indeed, our revolutionary predecessors had precisely the same question before them in establishing an organic law under which the states of Ohio, Indiana, Michigan, Illinois, and Wisconsin, have since come into the Union, and they solemnly repudiated and excluded slavery from those states forever. I confess that the most alarming evidence of our degeneracy which has yet been given is found in the fact that we even debate such a question.</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sonofthesouth.net/slavery/pictures/stephen-a-douglas.jpg"/>
          <p:cNvPicPr>
            <a:picLocks noChangeAspect="1" noChangeArrowheads="1"/>
          </p:cNvPicPr>
          <p:nvPr/>
        </p:nvPicPr>
        <p:blipFill>
          <a:blip r:embed="rId3" cstate="print"/>
          <a:srcRect/>
          <a:stretch>
            <a:fillRect/>
          </a:stretch>
        </p:blipFill>
        <p:spPr bwMode="auto">
          <a:xfrm>
            <a:off x="1752600" y="-47625"/>
            <a:ext cx="5334000" cy="690562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1.bp.blogspot.com/_TuQ1GMhHYR4/TQSMl4MOZZI/AAAAAAAAAKc/7oqo38eoBh4/s1600/kansas-nebraska-act-1854.jpg"/>
          <p:cNvPicPr>
            <a:picLocks noChangeAspect="1" noChangeArrowheads="1"/>
          </p:cNvPicPr>
          <p:nvPr/>
        </p:nvPicPr>
        <p:blipFill>
          <a:blip r:embed="rId3" cstate="print"/>
          <a:srcRect/>
          <a:stretch>
            <a:fillRect/>
          </a:stretch>
        </p:blipFill>
        <p:spPr bwMode="auto">
          <a:xfrm>
            <a:off x="-138771" y="615696"/>
            <a:ext cx="9282771" cy="570890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blueandgraytrail.com/images_large/sumner_caning.jpg"/>
          <p:cNvPicPr>
            <a:picLocks noChangeAspect="1" noChangeArrowheads="1"/>
          </p:cNvPicPr>
          <p:nvPr/>
        </p:nvPicPr>
        <p:blipFill>
          <a:blip r:embed="rId3" cstate="print"/>
          <a:srcRect/>
          <a:stretch>
            <a:fillRect/>
          </a:stretch>
        </p:blipFill>
        <p:spPr bwMode="auto">
          <a:xfrm>
            <a:off x="61694" y="384091"/>
            <a:ext cx="8929906" cy="601670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ile:John Brown Painting.JPG"/>
          <p:cNvPicPr>
            <a:picLocks noChangeAspect="1" noChangeArrowheads="1"/>
          </p:cNvPicPr>
          <p:nvPr/>
        </p:nvPicPr>
        <p:blipFill>
          <a:blip r:embed="rId3" cstate="print"/>
          <a:srcRect/>
          <a:stretch>
            <a:fillRect/>
          </a:stretch>
        </p:blipFill>
        <p:spPr bwMode="auto">
          <a:xfrm>
            <a:off x="45590" y="697230"/>
            <a:ext cx="9098410" cy="532257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s.wikia.com/genealogy/images/f/fd/James_Buchanan.jpg"/>
          <p:cNvPicPr>
            <a:picLocks noChangeAspect="1" noChangeArrowheads="1"/>
          </p:cNvPicPr>
          <p:nvPr/>
        </p:nvPicPr>
        <p:blipFill>
          <a:blip r:embed="rId3" cstate="print"/>
          <a:srcRect/>
          <a:stretch>
            <a:fillRect/>
          </a:stretch>
        </p:blipFill>
        <p:spPr bwMode="auto">
          <a:xfrm>
            <a:off x="1600200" y="152400"/>
            <a:ext cx="5972175" cy="649605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USS Water Witch (1851).jpg"/>
          <p:cNvPicPr>
            <a:picLocks noChangeAspect="1" noChangeArrowheads="1"/>
          </p:cNvPicPr>
          <p:nvPr/>
        </p:nvPicPr>
        <p:blipFill>
          <a:blip r:embed="rId3" cstate="print"/>
          <a:srcRect/>
          <a:stretch>
            <a:fillRect/>
          </a:stretch>
        </p:blipFill>
        <p:spPr bwMode="auto">
          <a:xfrm>
            <a:off x="-13651" y="637927"/>
            <a:ext cx="9157651" cy="500087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1.bp.blogspot.com/_UJYbd5G4f6Y/TLUqrbfgiQI/AAAAAAAADzc/hN5tZJVwg38/s1600/485px-Jacob_Collamer_-_Postmaster_General_of_USA.jpg"/>
          <p:cNvPicPr>
            <a:picLocks noChangeAspect="1" noChangeArrowheads="1"/>
          </p:cNvPicPr>
          <p:nvPr/>
        </p:nvPicPr>
        <p:blipFill>
          <a:blip r:embed="rId3" cstate="print"/>
          <a:srcRect/>
          <a:stretch>
            <a:fillRect/>
          </a:stretch>
        </p:blipFill>
        <p:spPr bwMode="auto">
          <a:xfrm>
            <a:off x="1893599" y="139576"/>
            <a:ext cx="5193001" cy="641362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848600" cy="6217087"/>
          </a:xfrm>
          <a:prstGeom prst="rect">
            <a:avLst/>
          </a:prstGeom>
          <a:noFill/>
        </p:spPr>
        <p:txBody>
          <a:bodyPr wrap="square" rtlCol="0">
            <a:spAutoFit/>
          </a:bodyPr>
          <a:lstStyle/>
          <a:p>
            <a:pPr algn="ctr"/>
            <a:r>
              <a:rPr lang="en-US" sz="2000" dirty="0" smtClean="0"/>
              <a:t>Buchanan message to Congress (Feb. 1859)</a:t>
            </a:r>
          </a:p>
          <a:p>
            <a:endParaRPr lang="en-US" sz="2000" dirty="0"/>
          </a:p>
          <a:p>
            <a:r>
              <a:rPr lang="en-US" sz="2000" dirty="0"/>
              <a:t>The republics south of the United States on this continent have unfortunately been frequently in a state of revolution and civil war ever since they achieved their independence . . . They have seized and confiscated American vessels and their cargoes in an arbitrary and lawless manner, and exacted money from American citizens by forced loans and other violent proceedings, to enable them to carry on hostilities. </a:t>
            </a:r>
            <a:r>
              <a:rPr lang="en-US" sz="2000" b="1" dirty="0"/>
              <a:t>The Executive Governments of Great Britain, France, and other countries, possessing the war-making power, can promptly employ the necessary means to enforce immediate redress for similar outrages upon their subjects. Not so the Executive Government of the United States</a:t>
            </a:r>
            <a:r>
              <a:rPr lang="en-US" sz="2000" b="1" dirty="0" smtClean="0"/>
              <a:t>.</a:t>
            </a:r>
          </a:p>
          <a:p>
            <a:endParaRPr lang="en-US" sz="2000" dirty="0"/>
          </a:p>
          <a:p>
            <a:r>
              <a:rPr lang="en-US" sz="2000" dirty="0"/>
              <a:t>I therefore earnestly recommend to Congress, on whom the responsibility exclusively rests, to pass a law . . . conferring on the President the power to protect the lives and property of American citizens . . . The knowledge that such a law exists would of itself go far to prevent the outrages which it is intended to redress, and to render the employment of force unnecessary.</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8153400" cy="1323439"/>
          </a:xfrm>
          <a:prstGeom prst="rect">
            <a:avLst/>
          </a:prstGeom>
          <a:noFill/>
        </p:spPr>
        <p:txBody>
          <a:bodyPr wrap="square" rtlCol="0">
            <a:spAutoFit/>
          </a:bodyPr>
          <a:lstStyle/>
          <a:p>
            <a:r>
              <a:rPr lang="en-US" sz="2000" dirty="0"/>
              <a:t>Such a grant of authority, thus limited in its extent, could in no just cause be regarded as a transfer of war-making power to the Executive, but only as an appropriate exercise of that power by the body to whom it exclusively belongs</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oyez.org/sites/default/files/justices/roger_b_taney/roger_b_taney_portrait_cropped.jpg"/>
          <p:cNvPicPr>
            <a:picLocks noChangeAspect="1" noChangeArrowheads="1"/>
          </p:cNvPicPr>
          <p:nvPr/>
        </p:nvPicPr>
        <p:blipFill>
          <a:blip r:embed="rId3" cstate="print"/>
          <a:srcRect/>
          <a:stretch>
            <a:fillRect/>
          </a:stretch>
        </p:blipFill>
        <p:spPr bwMode="auto">
          <a:xfrm>
            <a:off x="1916125" y="122261"/>
            <a:ext cx="5170475" cy="643093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jimandellen.org/trollope/Charles2.jpeg"/>
          <p:cNvPicPr>
            <a:picLocks noChangeAspect="1" noChangeArrowheads="1"/>
          </p:cNvPicPr>
          <p:nvPr/>
        </p:nvPicPr>
        <p:blipFill>
          <a:blip r:embed="rId3" cstate="print"/>
          <a:srcRect/>
          <a:stretch>
            <a:fillRect/>
          </a:stretch>
        </p:blipFill>
        <p:spPr bwMode="auto">
          <a:xfrm>
            <a:off x="-124802" y="-6016"/>
            <a:ext cx="8735402" cy="655921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upload.wikimedia.org/wikipedia/commons/9/97/DredScott.jpg"/>
          <p:cNvPicPr>
            <a:picLocks noChangeAspect="1" noChangeArrowheads="1"/>
          </p:cNvPicPr>
          <p:nvPr/>
        </p:nvPicPr>
        <p:blipFill>
          <a:blip r:embed="rId3" cstate="print"/>
          <a:srcRect/>
          <a:stretch>
            <a:fillRect/>
          </a:stretch>
        </p:blipFill>
        <p:spPr bwMode="auto">
          <a:xfrm>
            <a:off x="1676400" y="-95250"/>
            <a:ext cx="6096000" cy="695325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8001000" cy="5324535"/>
          </a:xfrm>
          <a:prstGeom prst="rect">
            <a:avLst/>
          </a:prstGeom>
          <a:noFill/>
        </p:spPr>
        <p:txBody>
          <a:bodyPr wrap="square" rtlCol="0">
            <a:spAutoFit/>
          </a:bodyPr>
          <a:lstStyle/>
          <a:p>
            <a:r>
              <a:rPr lang="en-US" sz="2000" dirty="0"/>
              <a:t>The question then arises, whether the provisions of the Constitution, in relation to the personal rights and privileges to which the citizen of a State should be entitled, embraced the negro African race, at that time in this country or who might afterwards be imported, who had then or should afterwards be made free in any State, and to put it in the power of a single State to make him a citizen of the United States and endue him with the full rights of citizenship in every other State without their consent? Does the Constitution of the United States act upon him whenever he shall be made free under the laws of a State, and raised there to the rank of a citizen, and immediately clothe him with all the privileges of a citizen in every other State, and in its own courts</a:t>
            </a:r>
            <a:r>
              <a:rPr lang="en-US" sz="2000" dirty="0" smtClean="0"/>
              <a:t>?</a:t>
            </a:r>
          </a:p>
          <a:p>
            <a:endParaRPr lang="en-US" sz="2000" dirty="0"/>
          </a:p>
          <a:p>
            <a:r>
              <a:rPr lang="en-US" sz="2000" dirty="0"/>
              <a:t>The court think the affirmative of these propositions cannot be maintained. And </a:t>
            </a:r>
            <a:r>
              <a:rPr lang="en-US" sz="2000" b="1" dirty="0"/>
              <a:t>if it cannot, the plaintiff in error could not be a citizen of the State of Missouri within the meaning of the Constitution of the United States, and, consequently, was not entitled to sue in its courts.</a:t>
            </a:r>
          </a:p>
          <a:p>
            <a:endParaRPr 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09600"/>
            <a:ext cx="8077200" cy="5940088"/>
          </a:xfrm>
          <a:prstGeom prst="rect">
            <a:avLst/>
          </a:prstGeom>
          <a:noFill/>
        </p:spPr>
        <p:txBody>
          <a:bodyPr wrap="square" rtlCol="0">
            <a:spAutoFit/>
          </a:bodyPr>
          <a:lstStyle/>
          <a:p>
            <a:r>
              <a:rPr lang="en-US" sz="2000" dirty="0" smtClean="0"/>
              <a:t> . . . The </a:t>
            </a:r>
            <a:r>
              <a:rPr lang="en-US" sz="2000" dirty="0"/>
              <a:t>right of property in a slave is distinctly and expressly affirmed in the Constitution. The right to traffic in it, like an ordinary article of merchandise and property, was guarantied to the citizens of the United States in every State that might desire it for twenty years. And the Government in express terms is pledged to </a:t>
            </a:r>
            <a:r>
              <a:rPr lang="en-US" sz="2000" dirty="0" smtClean="0"/>
              <a:t>protect</a:t>
            </a:r>
            <a:r>
              <a:rPr lang="en-US" sz="2000" dirty="0"/>
              <a:t> it in all future time if the slave escapes from his </a:t>
            </a:r>
            <a:r>
              <a:rPr lang="en-US" sz="2000" dirty="0" smtClean="0"/>
              <a:t>owner.</a:t>
            </a:r>
          </a:p>
          <a:p>
            <a:endParaRPr lang="en-US" sz="2000" dirty="0"/>
          </a:p>
          <a:p>
            <a:r>
              <a:rPr lang="en-US" sz="2000" b="1" dirty="0" smtClean="0"/>
              <a:t>This </a:t>
            </a:r>
            <a:r>
              <a:rPr lang="en-US" sz="2000" b="1" dirty="0"/>
              <a:t>is done in plain words — too plain to be misunderstood. And no word can be found in the Constitution which gives Congress a greater power over slave property or which entitles property of that kind to less protection that property of any other description. </a:t>
            </a:r>
            <a:r>
              <a:rPr lang="en-US" sz="2000" dirty="0"/>
              <a:t>The only power conferred is the power coupled with the duty of guarding and protecting the owner in his rights</a:t>
            </a:r>
            <a:r>
              <a:rPr lang="en-US" sz="2000" dirty="0" smtClean="0"/>
              <a:t>.</a:t>
            </a:r>
          </a:p>
          <a:p>
            <a:endParaRPr lang="en-US" sz="2000" dirty="0"/>
          </a:p>
          <a:p>
            <a:r>
              <a:rPr lang="en-US" sz="2000" dirty="0"/>
              <a:t>Upon these considerations, it is the opinion of the court that the act of Congress </a:t>
            </a:r>
            <a:r>
              <a:rPr lang="en-US" sz="2000" dirty="0" smtClean="0"/>
              <a:t>[MO Compromise] which </a:t>
            </a:r>
            <a:r>
              <a:rPr lang="en-US" sz="2000" dirty="0"/>
              <a:t>prohibited a citizen from holding and owning property of this kind in the territory of the United States north of the line therein mentioned is not warranted by the Constitution, and is therefore </a:t>
            </a:r>
            <a:r>
              <a:rPr lang="en-US" sz="2000" dirty="0" smtClean="0"/>
              <a:t>void.</a:t>
            </a:r>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Abraham Lincoln 1860.jpg"/>
          <p:cNvPicPr>
            <a:picLocks noChangeAspect="1" noChangeArrowheads="1"/>
          </p:cNvPicPr>
          <p:nvPr/>
        </p:nvPicPr>
        <p:blipFill>
          <a:blip r:embed="rId3" cstate="print"/>
          <a:srcRect/>
          <a:stretch>
            <a:fillRect/>
          </a:stretch>
        </p:blipFill>
        <p:spPr bwMode="auto">
          <a:xfrm>
            <a:off x="2819400" y="-6769"/>
            <a:ext cx="4191000" cy="6751419"/>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6740307"/>
          </a:xfrm>
          <a:prstGeom prst="rect">
            <a:avLst/>
          </a:prstGeom>
          <a:noFill/>
        </p:spPr>
        <p:txBody>
          <a:bodyPr wrap="square" rtlCol="0">
            <a:spAutoFit/>
          </a:bodyPr>
          <a:lstStyle/>
          <a:p>
            <a:pPr algn="ctr"/>
            <a:r>
              <a:rPr lang="en-US" dirty="0" smtClean="0"/>
              <a:t>Lincoln “House Divided” speech (1858)</a:t>
            </a:r>
          </a:p>
          <a:p>
            <a:pPr algn="ctr"/>
            <a:endParaRPr lang="en-US" dirty="0" smtClean="0"/>
          </a:p>
          <a:p>
            <a:r>
              <a:rPr lang="en-US" dirty="0" smtClean="0"/>
              <a:t>We </a:t>
            </a:r>
            <a:r>
              <a:rPr lang="en-US" dirty="0"/>
              <a:t>are now far into the </a:t>
            </a:r>
            <a:r>
              <a:rPr lang="en-US" i="1" dirty="0"/>
              <a:t>fifth</a:t>
            </a:r>
            <a:r>
              <a:rPr lang="en-US" dirty="0"/>
              <a:t> year, since a policy was initiated, </a:t>
            </a:r>
            <a:r>
              <a:rPr lang="en-US" dirty="0" smtClean="0"/>
              <a:t>with the</a:t>
            </a:r>
            <a:r>
              <a:rPr lang="en-US" dirty="0"/>
              <a:t> </a:t>
            </a:r>
            <a:r>
              <a:rPr lang="en-US" i="1" dirty="0" smtClean="0"/>
              <a:t>avowed</a:t>
            </a:r>
            <a:r>
              <a:rPr lang="en-US" dirty="0"/>
              <a:t> </a:t>
            </a:r>
            <a:r>
              <a:rPr lang="en-US" dirty="0" smtClean="0"/>
              <a:t>object</a:t>
            </a:r>
            <a:r>
              <a:rPr lang="en-US" dirty="0"/>
              <a:t>, and </a:t>
            </a:r>
            <a:r>
              <a:rPr lang="en-US" i="1" dirty="0"/>
              <a:t>confident</a:t>
            </a:r>
            <a:r>
              <a:rPr lang="en-US" dirty="0"/>
              <a:t> promise, of putting an end to slavery agitation</a:t>
            </a:r>
            <a:r>
              <a:rPr lang="en-US" dirty="0" smtClean="0"/>
              <a:t>.</a:t>
            </a:r>
          </a:p>
          <a:p>
            <a:endParaRPr lang="en-US" dirty="0"/>
          </a:p>
          <a:p>
            <a:r>
              <a:rPr lang="en-US" dirty="0"/>
              <a:t>Under the operation of that policy, that agitation has not only, </a:t>
            </a:r>
            <a:r>
              <a:rPr lang="en-US" i="1" dirty="0"/>
              <a:t>not ceased</a:t>
            </a:r>
            <a:r>
              <a:rPr lang="en-US" dirty="0"/>
              <a:t>, but has </a:t>
            </a:r>
            <a:r>
              <a:rPr lang="en-US" i="1" dirty="0"/>
              <a:t>constantly augmented</a:t>
            </a:r>
            <a:r>
              <a:rPr lang="en-US" i="1" dirty="0" smtClean="0"/>
              <a:t>.</a:t>
            </a:r>
          </a:p>
          <a:p>
            <a:endParaRPr lang="en-US" dirty="0"/>
          </a:p>
          <a:p>
            <a:r>
              <a:rPr lang="en-US" dirty="0"/>
              <a:t>In </a:t>
            </a:r>
            <a:r>
              <a:rPr lang="en-US" i="1" dirty="0"/>
              <a:t>my</a:t>
            </a:r>
            <a:r>
              <a:rPr lang="en-US" dirty="0"/>
              <a:t> opinion, it </a:t>
            </a:r>
            <a:r>
              <a:rPr lang="en-US" i="1" dirty="0"/>
              <a:t>will</a:t>
            </a:r>
            <a:r>
              <a:rPr lang="en-US" dirty="0"/>
              <a:t> not cease, until a </a:t>
            </a:r>
            <a:r>
              <a:rPr lang="en-US" i="1" dirty="0"/>
              <a:t>crisis</a:t>
            </a:r>
            <a:r>
              <a:rPr lang="en-US" dirty="0"/>
              <a:t> shall have been reached, and passed</a:t>
            </a:r>
            <a:r>
              <a:rPr lang="en-US" dirty="0" smtClean="0"/>
              <a:t>.</a:t>
            </a:r>
          </a:p>
          <a:p>
            <a:endParaRPr lang="en-US" dirty="0"/>
          </a:p>
          <a:p>
            <a:r>
              <a:rPr lang="en-US" dirty="0"/>
              <a:t>"A house divided against itself cannot stand</a:t>
            </a:r>
            <a:r>
              <a:rPr lang="en-US" dirty="0" smtClean="0"/>
              <a:t>.“</a:t>
            </a:r>
          </a:p>
          <a:p>
            <a:endParaRPr lang="en-US" dirty="0"/>
          </a:p>
          <a:p>
            <a:r>
              <a:rPr lang="en-US" dirty="0"/>
              <a:t>I believe this government cannot endure, permanently half </a:t>
            </a:r>
            <a:r>
              <a:rPr lang="en-US" i="1" dirty="0"/>
              <a:t>slave</a:t>
            </a:r>
            <a:r>
              <a:rPr lang="en-US" dirty="0"/>
              <a:t> and half </a:t>
            </a:r>
            <a:r>
              <a:rPr lang="en-US" i="1" dirty="0"/>
              <a:t>free</a:t>
            </a:r>
            <a:r>
              <a:rPr lang="en-US" dirty="0" smtClean="0"/>
              <a:t>.</a:t>
            </a:r>
          </a:p>
          <a:p>
            <a:endParaRPr lang="en-US" dirty="0"/>
          </a:p>
          <a:p>
            <a:r>
              <a:rPr lang="en-US" dirty="0"/>
              <a:t>I do not expect the Union to be </a:t>
            </a:r>
            <a:r>
              <a:rPr lang="en-US" i="1" dirty="0"/>
              <a:t>dissolved</a:t>
            </a:r>
            <a:r>
              <a:rPr lang="en-US" dirty="0"/>
              <a:t> -- I do not expect the house to </a:t>
            </a:r>
            <a:r>
              <a:rPr lang="en-US" i="1" dirty="0"/>
              <a:t>fall</a:t>
            </a:r>
            <a:r>
              <a:rPr lang="en-US" dirty="0"/>
              <a:t> -- but I </a:t>
            </a:r>
            <a:r>
              <a:rPr lang="en-US" i="1" dirty="0"/>
              <a:t>do</a:t>
            </a:r>
            <a:r>
              <a:rPr lang="en-US" dirty="0"/>
              <a:t> expect it will cease to be divided</a:t>
            </a:r>
            <a:r>
              <a:rPr lang="en-US" dirty="0" smtClean="0"/>
              <a:t>.</a:t>
            </a:r>
          </a:p>
          <a:p>
            <a:endParaRPr lang="en-US" dirty="0"/>
          </a:p>
          <a:p>
            <a:r>
              <a:rPr lang="en-US" dirty="0"/>
              <a:t>It will become </a:t>
            </a:r>
            <a:r>
              <a:rPr lang="en-US" i="1" dirty="0"/>
              <a:t>all</a:t>
            </a:r>
            <a:r>
              <a:rPr lang="en-US" dirty="0"/>
              <a:t> one thing or </a:t>
            </a:r>
            <a:r>
              <a:rPr lang="en-US" i="1" dirty="0"/>
              <a:t>all</a:t>
            </a:r>
            <a:r>
              <a:rPr lang="en-US" dirty="0"/>
              <a:t> the other</a:t>
            </a:r>
            <a:r>
              <a:rPr lang="en-US" dirty="0" smtClean="0"/>
              <a:t>.</a:t>
            </a:r>
          </a:p>
          <a:p>
            <a:endParaRPr lang="en-US" dirty="0"/>
          </a:p>
          <a:p>
            <a:r>
              <a:rPr lang="en-US" dirty="0"/>
              <a:t>Either the </a:t>
            </a:r>
            <a:r>
              <a:rPr lang="en-US" i="1" dirty="0"/>
              <a:t>opponents</a:t>
            </a:r>
            <a:r>
              <a:rPr lang="en-US" dirty="0"/>
              <a:t> of slavery, will arrest the further spread of it, and place it where the public mind shall rest in the belief that it is in the course of ultimate extinction; or its </a:t>
            </a:r>
            <a:r>
              <a:rPr lang="en-US" i="1" dirty="0"/>
              <a:t>advocates</a:t>
            </a:r>
            <a:r>
              <a:rPr lang="en-US" dirty="0"/>
              <a:t> will push it forward, till it shall become alike lawful in </a:t>
            </a:r>
            <a:r>
              <a:rPr lang="en-US" i="1" dirty="0"/>
              <a:t>all</a:t>
            </a:r>
            <a:r>
              <a:rPr lang="en-US" dirty="0"/>
              <a:t> the States, </a:t>
            </a:r>
            <a:r>
              <a:rPr lang="en-US" i="1" dirty="0"/>
              <a:t>old</a:t>
            </a:r>
            <a:r>
              <a:rPr lang="en-US" dirty="0"/>
              <a:t> as well as </a:t>
            </a:r>
            <a:r>
              <a:rPr lang="en-US" i="1" dirty="0"/>
              <a:t>new</a:t>
            </a:r>
            <a:r>
              <a:rPr lang="en-US" dirty="0"/>
              <a:t> -- </a:t>
            </a:r>
            <a:r>
              <a:rPr lang="en-US" i="1" dirty="0"/>
              <a:t>North</a:t>
            </a:r>
            <a:r>
              <a:rPr lang="en-US" dirty="0"/>
              <a:t> as well as </a:t>
            </a:r>
            <a:r>
              <a:rPr lang="en-US" i="1" dirty="0"/>
              <a:t>South</a:t>
            </a:r>
            <a:r>
              <a:rPr lang="en-US" dirty="0"/>
              <a:t>.</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lib.niu.edu/2001/iht8201111x.jpg"/>
          <p:cNvPicPr>
            <a:picLocks noChangeAspect="1" noChangeArrowheads="1"/>
          </p:cNvPicPr>
          <p:nvPr/>
        </p:nvPicPr>
        <p:blipFill>
          <a:blip r:embed="rId3" cstate="print"/>
          <a:srcRect/>
          <a:stretch>
            <a:fillRect/>
          </a:stretch>
        </p:blipFill>
        <p:spPr bwMode="auto">
          <a:xfrm>
            <a:off x="12614" y="702183"/>
            <a:ext cx="9131386" cy="5241417"/>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924800" cy="6740307"/>
          </a:xfrm>
          <a:prstGeom prst="rect">
            <a:avLst/>
          </a:prstGeom>
          <a:noFill/>
        </p:spPr>
        <p:txBody>
          <a:bodyPr wrap="square" rtlCol="0">
            <a:spAutoFit/>
          </a:bodyPr>
          <a:lstStyle/>
          <a:p>
            <a:r>
              <a:rPr lang="en-US" dirty="0" smtClean="0"/>
              <a:t>I </a:t>
            </a:r>
            <a:r>
              <a:rPr lang="en-US" dirty="0"/>
              <a:t>ask you, are you in favor of conferring upon the negro the rights and privileges of citizenship? </a:t>
            </a:r>
            <a:r>
              <a:rPr lang="en-US" dirty="0" smtClean="0"/>
              <a:t>Do </a:t>
            </a:r>
            <a:r>
              <a:rPr lang="en-US" dirty="0"/>
              <a:t>you desire to strike out of our State Constitution that clause which keeps slaves and free negroes out of the State, and allow the free negroes to flow in, </a:t>
            </a:r>
            <a:r>
              <a:rPr lang="en-US" dirty="0" smtClean="0"/>
              <a:t>and </a:t>
            </a:r>
            <a:r>
              <a:rPr lang="en-US" dirty="0"/>
              <a:t>cover your prairies with black </a:t>
            </a:r>
            <a:r>
              <a:rPr lang="en-US" dirty="0" smtClean="0"/>
              <a:t>settlements? . . . If </a:t>
            </a:r>
            <a:r>
              <a:rPr lang="en-US" dirty="0"/>
              <a:t>you desire negro citizenship, if you desire to allow them to come into the State and settle with the white man, if you desire them to vote on an equality with yourselves, and to make them eligible to office, to serve on juries, and to adjudge your rights, then support Mr. Lincoln and the Black Republican party, who are in favor of the citizenship of the negro. </a:t>
            </a:r>
            <a:r>
              <a:rPr lang="en-US" dirty="0" smtClean="0"/>
              <a:t>For </a:t>
            </a:r>
            <a:r>
              <a:rPr lang="en-US" dirty="0"/>
              <a:t>one, I am opposed to negro citizenship in any and every form</a:t>
            </a:r>
            <a:r>
              <a:rPr lang="en-US" dirty="0" smtClean="0"/>
              <a:t>. </a:t>
            </a:r>
            <a:r>
              <a:rPr lang="en-US" dirty="0"/>
              <a:t>I believe this Government was made on the white </a:t>
            </a:r>
            <a:r>
              <a:rPr lang="en-US" dirty="0" smtClean="0"/>
              <a:t>basis. I </a:t>
            </a:r>
            <a:r>
              <a:rPr lang="en-US" dirty="0"/>
              <a:t>believe it was made by white men for the benefit of white men and their posterity forever, and I am in favor of confining citizenship to white men, men of European birth and descent, instead of conferring it upon negroes, Indians, and other inferior races</a:t>
            </a:r>
            <a:r>
              <a:rPr lang="en-US" dirty="0" smtClean="0"/>
              <a:t>.</a:t>
            </a:r>
          </a:p>
          <a:p>
            <a:endParaRPr lang="en-US" dirty="0"/>
          </a:p>
          <a:p>
            <a:r>
              <a:rPr lang="en-US" dirty="0"/>
              <a:t>Mr. Lincoln, following the example and lead of all the little Abolition orators, who go around and lecture in the basements of schools and churches, reads from the Declaration of Independence, that all men were created equal, and then asks, how can you deprive a negro of that equality which God and the Declaration of Independence awards to him? ... </a:t>
            </a:r>
            <a:r>
              <a:rPr lang="en-US" b="1" dirty="0"/>
              <a:t>Now, I hold that Illinois had a right to abolish and prohibit slavery as she did, and I hold that Kentucky has the same right to continue and protect slavery that Illinois had to abolish it. I hold that New York had as much right to abolish slavery as Virginia has to continue it, and that each and every State of this Union is a sovereign power, with the right to do as it pleases upon this question of slavery, and upon all its domestic institutions</a:t>
            </a:r>
            <a:r>
              <a:rPr lang="en-US" dirty="0"/>
              <a:t>. ...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8153400" cy="5016758"/>
          </a:xfrm>
          <a:prstGeom prst="rect">
            <a:avLst/>
          </a:prstGeom>
          <a:noFill/>
        </p:spPr>
        <p:txBody>
          <a:bodyPr wrap="square" rtlCol="0">
            <a:spAutoFit/>
          </a:bodyPr>
          <a:lstStyle/>
          <a:p>
            <a:r>
              <a:rPr lang="en-US" sz="2000" dirty="0"/>
              <a:t>I agree with Judge Douglas </a:t>
            </a:r>
            <a:r>
              <a:rPr lang="en-US" sz="2000" dirty="0" smtClean="0"/>
              <a:t>[the Negro] is </a:t>
            </a:r>
            <a:r>
              <a:rPr lang="en-US" sz="2000" dirty="0"/>
              <a:t>not my equal in many respects—certainly not in color, perhaps not in moral or intellectual endowment. But in the right to eat the bread, without the leave of anybody else, which his own hand earns, he is my equal and the equal of Judge Douglas, and the equal of every living </a:t>
            </a:r>
            <a:r>
              <a:rPr lang="en-US" sz="2000" dirty="0" smtClean="0"/>
              <a:t>man . . .</a:t>
            </a:r>
          </a:p>
          <a:p>
            <a:endParaRPr lang="en-US" sz="2000" dirty="0"/>
          </a:p>
          <a:p>
            <a:r>
              <a:rPr lang="en-US" sz="2000" b="1" dirty="0" smtClean="0"/>
              <a:t>This </a:t>
            </a:r>
            <a:r>
              <a:rPr lang="en-US" sz="2000" b="1" dirty="0"/>
              <a:t>declared indifference, but, as I must think, covert real zeal for the spread of slavery, I cannot but hate. I hate it because of the monstrous injustice of slavery itself. I hate it because it deprives our republican example of its just influence in the world</a:t>
            </a:r>
            <a:r>
              <a:rPr lang="en-US" sz="2000" dirty="0"/>
              <a:t>—enables the enemies of free institutions, with plausibility, to taunt us as hypocrites—causes the real friends of freedom to doubt our sincerity, and especially because it forces so many really good men amongst ourselves into an open war with the very fundamental principles of civil liberty—criticizing the Declaration of Independence, and insisting that there is no right principle of action but </a:t>
            </a:r>
            <a:r>
              <a:rPr lang="en-US" sz="2000" dirty="0" smtClean="0"/>
              <a:t>self-interest.</a:t>
            </a:r>
            <a:endParaRPr lang="en-US"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391400" cy="3785652"/>
          </a:xfrm>
          <a:prstGeom prst="rect">
            <a:avLst/>
          </a:prstGeom>
          <a:noFill/>
        </p:spPr>
        <p:txBody>
          <a:bodyPr wrap="square" rtlCol="0">
            <a:spAutoFit/>
          </a:bodyPr>
          <a:lstStyle/>
          <a:p>
            <a:r>
              <a:rPr lang="en-US" sz="2000" b="1" dirty="0"/>
              <a:t>It is the eternal struggle between these two principles — right and wrong — throughout the world.</a:t>
            </a:r>
            <a:r>
              <a:rPr lang="en-US" sz="2000" dirty="0"/>
              <a:t> They are the two principles that have stood face to face from the beginning of time; and will ever continue to struggle. The one is the common right of humanity, and the other the divine right of kings. It is the same principle in whatever shape it develops itself. It is the same spirit that says, "You toil and work and earn bread, and I'll eat it</a:t>
            </a:r>
            <a:r>
              <a:rPr lang="en-US" sz="2000" dirty="0" smtClean="0"/>
              <a:t>.“</a:t>
            </a:r>
          </a:p>
          <a:p>
            <a:endParaRPr lang="en-US" sz="2000" b="1" dirty="0"/>
          </a:p>
          <a:p>
            <a:r>
              <a:rPr lang="en-US" sz="2000" b="1" dirty="0" smtClean="0"/>
              <a:t>No </a:t>
            </a:r>
            <a:r>
              <a:rPr lang="en-US" sz="2000" b="1" dirty="0"/>
              <a:t>matter in what shape it comes, whether from the mouth of a king who seeks to bestride the people of his own nation and live by the fruit of their labor, or from one race of men as an apology for enslaving another race, it is the same tyrannical principle.</a:t>
            </a:r>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housedivided.dickinson.edu/sites/blogdivided/files/2010/07/HD_breckinridgeJC1.jpg"/>
          <p:cNvPicPr>
            <a:picLocks noChangeAspect="1" noChangeArrowheads="1"/>
          </p:cNvPicPr>
          <p:nvPr/>
        </p:nvPicPr>
        <p:blipFill>
          <a:blip r:embed="rId3" cstate="print"/>
          <a:srcRect/>
          <a:stretch>
            <a:fillRect/>
          </a:stretch>
        </p:blipFill>
        <p:spPr bwMode="auto">
          <a:xfrm>
            <a:off x="1505113" y="-24548"/>
            <a:ext cx="5657687" cy="688254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fast-autos.net/diecast-cars-models/diecast-car-image-large/1860-john-bell-edward-everett-campaign-ferrotype_330524518414.jpg"/>
          <p:cNvPicPr>
            <a:picLocks noChangeAspect="1" noChangeArrowheads="1"/>
          </p:cNvPicPr>
          <p:nvPr/>
        </p:nvPicPr>
        <p:blipFill>
          <a:blip r:embed="rId3" cstate="print"/>
          <a:srcRect/>
          <a:stretch>
            <a:fillRect/>
          </a:stretch>
        </p:blipFill>
        <p:spPr bwMode="auto">
          <a:xfrm>
            <a:off x="1330718" y="86488"/>
            <a:ext cx="6822682" cy="6771512"/>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60prescountymap.PNG"/>
          <p:cNvPicPr>
            <a:picLocks noChangeAspect="1"/>
          </p:cNvPicPr>
          <p:nvPr/>
        </p:nvPicPr>
        <p:blipFill>
          <a:blip r:embed="rId3" cstate="print"/>
          <a:stretch>
            <a:fillRect/>
          </a:stretch>
        </p:blipFill>
        <p:spPr>
          <a:xfrm>
            <a:off x="0" y="458560"/>
            <a:ext cx="9144000" cy="594088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0" y="988017"/>
            <a:ext cx="9144000" cy="488196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4.bp.blogspot.com/_VDoidtH9tt4/TNWUUnkWrDI/AAAAAAAAApU/YA8WJFIZaaE/s1600/1860PresElectionMap.jpg"/>
          <p:cNvPicPr>
            <a:picLocks noChangeAspect="1" noChangeArrowheads="1"/>
          </p:cNvPicPr>
          <p:nvPr/>
        </p:nvPicPr>
        <p:blipFill>
          <a:blip r:embed="rId3" cstate="print"/>
          <a:srcRect/>
          <a:stretch>
            <a:fillRect/>
          </a:stretch>
        </p:blipFill>
        <p:spPr bwMode="auto">
          <a:xfrm>
            <a:off x="-285750" y="838200"/>
            <a:ext cx="9429750" cy="5133975"/>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1481</TotalTime>
  <Words>1465</Words>
  <Application>Microsoft Office PowerPoint</Application>
  <PresentationFormat>On-screen Show (4:3)</PresentationFormat>
  <Paragraphs>80</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22</cp:revision>
  <dcterms:created xsi:type="dcterms:W3CDTF">2011-02-17T23:27:03Z</dcterms:created>
  <dcterms:modified xsi:type="dcterms:W3CDTF">2011-02-19T04:17:52Z</dcterms:modified>
</cp:coreProperties>
</file>