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notesSlides/notesSlide43.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60" r:id="rId2"/>
    <p:sldId id="261" r:id="rId3"/>
    <p:sldId id="262" r:id="rId4"/>
    <p:sldId id="298" r:id="rId5"/>
    <p:sldId id="257" r:id="rId6"/>
    <p:sldId id="258" r:id="rId7"/>
    <p:sldId id="259" r:id="rId8"/>
    <p:sldId id="269" r:id="rId9"/>
    <p:sldId id="270" r:id="rId10"/>
    <p:sldId id="271" r:id="rId11"/>
    <p:sldId id="274" r:id="rId12"/>
    <p:sldId id="273" r:id="rId13"/>
    <p:sldId id="277" r:id="rId14"/>
    <p:sldId id="283" r:id="rId15"/>
    <p:sldId id="278" r:id="rId16"/>
    <p:sldId id="280" r:id="rId17"/>
    <p:sldId id="281" r:id="rId18"/>
    <p:sldId id="282" r:id="rId19"/>
    <p:sldId id="284" r:id="rId20"/>
    <p:sldId id="275" r:id="rId21"/>
    <p:sldId id="276" r:id="rId22"/>
    <p:sldId id="279" r:id="rId23"/>
    <p:sldId id="288" r:id="rId24"/>
    <p:sldId id="292" r:id="rId25"/>
    <p:sldId id="285" r:id="rId26"/>
    <p:sldId id="287" r:id="rId27"/>
    <p:sldId id="286" r:id="rId28"/>
    <p:sldId id="300" r:id="rId29"/>
    <p:sldId id="268" r:id="rId30"/>
    <p:sldId id="297" r:id="rId31"/>
    <p:sldId id="299" r:id="rId32"/>
    <p:sldId id="290" r:id="rId33"/>
    <p:sldId id="291" r:id="rId34"/>
    <p:sldId id="301" r:id="rId35"/>
    <p:sldId id="293" r:id="rId36"/>
    <p:sldId id="295" r:id="rId37"/>
    <p:sldId id="294" r:id="rId38"/>
    <p:sldId id="296" r:id="rId39"/>
    <p:sldId id="265" r:id="rId40"/>
    <p:sldId id="266" r:id="rId41"/>
    <p:sldId id="267" r:id="rId42"/>
    <p:sldId id="263" r:id="rId43"/>
    <p:sldId id="264"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9836B6-6C96-47F9-AEFE-970821F2A69F}" type="datetimeFigureOut">
              <a:rPr lang="en-US" smtClean="0"/>
              <a:pPr/>
              <a:t>28-Apr-11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825F5F-18C0-484C-B92B-8957CE0F1F9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A89D96-66A4-4E6A-94BC-201204BBBC3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Assault weapon ban</a:t>
            </a:r>
            <a:endParaRPr lang="en-US" dirty="0"/>
          </a:p>
        </p:txBody>
      </p:sp>
      <p:sp>
        <p:nvSpPr>
          <p:cNvPr id="4" name="Slide Number Placeholder 3"/>
          <p:cNvSpPr>
            <a:spLocks noGrp="1"/>
          </p:cNvSpPr>
          <p:nvPr>
            <p:ph type="sldNum" sz="quarter" idx="10"/>
          </p:nvPr>
        </p:nvSpPr>
        <p:spPr/>
        <p:txBody>
          <a:bodyPr/>
          <a:lstStyle/>
          <a:p>
            <a:fld id="{DD825F5F-18C0-484C-B92B-8957CE0F1F94}"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825F5F-18C0-484C-B92B-8957CE0F1F94}"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E897CC2-C7C3-445C-9797-9D8217A8DE41}"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28-Apr-11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28-Apr-11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088850-5CE7-4788-9884-19FDE9CFB9DB}" type="datetimeFigureOut">
              <a:rPr lang="en-US" smtClean="0"/>
              <a:pPr/>
              <a:t>28-Apr-11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088850-5CE7-4788-9884-19FDE9CFB9DB}" type="datetimeFigureOut">
              <a:rPr lang="en-US" smtClean="0"/>
              <a:pPr/>
              <a:t>28-Apr-11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088850-5CE7-4788-9884-19FDE9CFB9DB}" type="datetimeFigureOut">
              <a:rPr lang="en-US" smtClean="0"/>
              <a:pPr/>
              <a:t>28-Apr-11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088850-5CE7-4788-9884-19FDE9CFB9DB}" type="datetimeFigureOut">
              <a:rPr lang="en-US" smtClean="0"/>
              <a:pPr/>
              <a:t>28-Apr-11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088850-5CE7-4788-9884-19FDE9CFB9DB}" type="datetimeFigureOut">
              <a:rPr lang="en-US" smtClean="0"/>
              <a:pPr/>
              <a:t>28-Apr-11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088850-5CE7-4788-9884-19FDE9CFB9DB}" type="datetimeFigureOut">
              <a:rPr lang="en-US" smtClean="0"/>
              <a:pPr/>
              <a:t>28-Apr-11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088850-5CE7-4788-9884-19FDE9CFB9DB}" type="datetimeFigureOut">
              <a:rPr lang="en-US" smtClean="0"/>
              <a:pPr/>
              <a:t>28-Apr-11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28-Apr-11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088850-5CE7-4788-9884-19FDE9CFB9DB}" type="datetimeFigureOut">
              <a:rPr lang="en-US" smtClean="0"/>
              <a:pPr/>
              <a:t>28-Apr-11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FA723-48E3-464B-86F7-41641E3C625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088850-5CE7-4788-9884-19FDE9CFB9DB}" type="datetimeFigureOut">
              <a:rPr lang="en-US" smtClean="0"/>
              <a:pPr/>
              <a:t>28-Apr-11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FA723-48E3-464B-86F7-41641E3C625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3.jpeg"/><Relationship Id="rId7" Type="http://schemas.openxmlformats.org/officeDocument/2006/relationships/image" Target="../media/image9.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8.jpeg"/><Relationship Id="rId11" Type="http://schemas.openxmlformats.org/officeDocument/2006/relationships/image" Target="../media/image34.jpeg"/><Relationship Id="rId5" Type="http://schemas.openxmlformats.org/officeDocument/2006/relationships/image" Target="../media/image6.jpeg"/><Relationship Id="rId10" Type="http://schemas.openxmlformats.org/officeDocument/2006/relationships/image" Target="../media/image33.jpeg"/><Relationship Id="rId4" Type="http://schemas.openxmlformats.org/officeDocument/2006/relationships/image" Target="../media/image5.jpeg"/><Relationship Id="rId9" Type="http://schemas.openxmlformats.org/officeDocument/2006/relationships/image" Target="../media/image11.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www.law.cornell.edu/supct-cgi/get-const?amendmentv"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hyperlink" Target="http://www.law.cornell.edu/supct-cgi/get-const?amendmentxiv"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aphistory2010.yolasite.com/resources/Americans%20with%20Disabilities%20Act%20.gif"/>
          <p:cNvPicPr>
            <a:picLocks noChangeAspect="1" noChangeArrowheads="1"/>
          </p:cNvPicPr>
          <p:nvPr/>
        </p:nvPicPr>
        <p:blipFill>
          <a:blip r:embed="rId3" cstate="print"/>
          <a:srcRect/>
          <a:stretch>
            <a:fillRect/>
          </a:stretch>
        </p:blipFill>
        <p:spPr bwMode="auto">
          <a:xfrm>
            <a:off x="1828800" y="304800"/>
            <a:ext cx="6558580" cy="639277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le:Bush signs in ADA of 1990.jpg"/>
          <p:cNvPicPr>
            <a:picLocks noChangeAspect="1" noChangeArrowheads="1"/>
          </p:cNvPicPr>
          <p:nvPr/>
        </p:nvPicPr>
        <p:blipFill>
          <a:blip r:embed="rId3" cstate="print"/>
          <a:srcRect/>
          <a:stretch>
            <a:fillRect/>
          </a:stretch>
        </p:blipFill>
        <p:spPr bwMode="auto">
          <a:xfrm>
            <a:off x="-198182" y="381000"/>
            <a:ext cx="9075166" cy="60198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0"/>
            <a:ext cx="8458200" cy="7571303"/>
          </a:xfrm>
          <a:prstGeom prst="rect">
            <a:avLst/>
          </a:prstGeom>
          <a:noFill/>
        </p:spPr>
        <p:txBody>
          <a:bodyPr wrap="square" rtlCol="0">
            <a:spAutoFit/>
          </a:bodyPr>
          <a:lstStyle/>
          <a:p>
            <a:pPr algn="ctr"/>
            <a:r>
              <a:rPr lang="en-US" b="1" dirty="0" smtClean="0"/>
              <a:t>ADA</a:t>
            </a:r>
          </a:p>
          <a:p>
            <a:r>
              <a:rPr lang="en-US" b="1" dirty="0" smtClean="0"/>
              <a:t>Employment </a:t>
            </a:r>
            <a:r>
              <a:rPr lang="en-US" b="1" dirty="0"/>
              <a:t>(Title I):</a:t>
            </a:r>
            <a:r>
              <a:rPr lang="en-US" dirty="0"/>
              <a:t> Businesses must provide reasonable accommodations to protect the rights of individuals with disabilities in all aspects of employment. Possible changes may include restructuring jobs, altering the layout of workstations, or modifying equipment. Employment aspects may include the application process, hiring, wages, benefits, and all other aspects of employment. Medical examinations are highly regulated</a:t>
            </a:r>
            <a:r>
              <a:rPr lang="en-US" dirty="0" smtClean="0"/>
              <a:t>.</a:t>
            </a:r>
          </a:p>
          <a:p>
            <a:endParaRPr lang="en-US" dirty="0"/>
          </a:p>
          <a:p>
            <a:r>
              <a:rPr lang="en-US" b="1" dirty="0"/>
              <a:t>Public Services (Title II): </a:t>
            </a:r>
            <a:r>
              <a:rPr lang="en-US" dirty="0"/>
              <a:t>Public services, which include state and local government instrumentalities, the National Railroad Passenger Corporation, and other commuter authorities, cannot deny services to people with disabilities or deny participation in programs or activities that are available to people without disabilities. In addition, public transportation systems, such as public transit buses, must be accessible to individuals with disabilities.</a:t>
            </a:r>
          </a:p>
          <a:p>
            <a:r>
              <a:rPr lang="en-US" dirty="0"/>
              <a:t/>
            </a:r>
            <a:br>
              <a:rPr lang="en-US" dirty="0"/>
            </a:br>
            <a:r>
              <a:rPr lang="en-US" b="1" dirty="0"/>
              <a:t> Public Accommodations (Title III): </a:t>
            </a:r>
            <a:r>
              <a:rPr lang="en-US" dirty="0"/>
              <a:t>All new construction and modifications must be accessible to individuals with disabilities. For existing facilities, barriers to services must be removed if readily achievable. Public accommodations include facilities such as restaurants, hotels, grocery stores, retail stores, etc., as well as privately owned transportation systems</a:t>
            </a:r>
            <a:r>
              <a:rPr lang="en-US" dirty="0" smtClean="0"/>
              <a:t>.</a:t>
            </a:r>
          </a:p>
          <a:p>
            <a:endParaRPr lang="en-US" dirty="0"/>
          </a:p>
          <a:p>
            <a:r>
              <a:rPr lang="en-US" b="1" dirty="0"/>
              <a:t>Telecommunications (Title IV): </a:t>
            </a:r>
            <a:r>
              <a:rPr lang="en-US" dirty="0"/>
              <a:t>Telecommunications companies offering telephone service to the general public must have telephone relay service to individuals who use telecommunication devices for the deaf (TTYs) or similar devices.</a:t>
            </a:r>
          </a:p>
          <a:p>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rote a dissent, joined Scalia's dissent"/>
          <p:cNvPicPr>
            <a:picLocks noChangeAspect="1" noChangeArrowheads="1"/>
          </p:cNvPicPr>
          <p:nvPr/>
        </p:nvPicPr>
        <p:blipFill>
          <a:blip r:embed="rId3" cstate="print"/>
          <a:srcRect/>
          <a:stretch>
            <a:fillRect/>
          </a:stretch>
        </p:blipFill>
        <p:spPr bwMode="auto">
          <a:xfrm>
            <a:off x="647700" y="431800"/>
            <a:ext cx="1104900" cy="1473200"/>
          </a:xfrm>
          <a:prstGeom prst="rect">
            <a:avLst/>
          </a:prstGeom>
          <a:noFill/>
        </p:spPr>
      </p:pic>
      <p:pic>
        <p:nvPicPr>
          <p:cNvPr id="2052" name="Picture 4" descr="Voted with the minority, joined Rehnquist's dissent, joined Scalia's dissent"/>
          <p:cNvPicPr>
            <a:picLocks noChangeAspect="1" noChangeArrowheads="1"/>
          </p:cNvPicPr>
          <p:nvPr/>
        </p:nvPicPr>
        <p:blipFill>
          <a:blip r:embed="rId4" cstate="print"/>
          <a:srcRect/>
          <a:stretch>
            <a:fillRect/>
          </a:stretch>
        </p:blipFill>
        <p:spPr bwMode="auto">
          <a:xfrm>
            <a:off x="2419350" y="381000"/>
            <a:ext cx="1085850" cy="1447800"/>
          </a:xfrm>
          <a:prstGeom prst="rect">
            <a:avLst/>
          </a:prstGeom>
          <a:noFill/>
        </p:spPr>
      </p:pic>
      <p:pic>
        <p:nvPicPr>
          <p:cNvPr id="2054" name="Picture 6" descr="Wrote a dissent, joined Rehnquist's dissent"/>
          <p:cNvPicPr>
            <a:picLocks noChangeAspect="1" noChangeArrowheads="1"/>
          </p:cNvPicPr>
          <p:nvPr/>
        </p:nvPicPr>
        <p:blipFill>
          <a:blip r:embed="rId5" cstate="print"/>
          <a:srcRect/>
          <a:stretch>
            <a:fillRect/>
          </a:stretch>
        </p:blipFill>
        <p:spPr bwMode="auto">
          <a:xfrm>
            <a:off x="4419600" y="457200"/>
            <a:ext cx="1066800" cy="1422400"/>
          </a:xfrm>
          <a:prstGeom prst="rect">
            <a:avLst/>
          </a:prstGeom>
          <a:noFill/>
        </p:spPr>
      </p:pic>
      <p:pic>
        <p:nvPicPr>
          <p:cNvPr id="2056" name="Picture 8" descr="Voted with the minority, joined Rehnquist's dissent, joined Scalia's dissent"/>
          <p:cNvPicPr>
            <a:picLocks noChangeAspect="1" noChangeArrowheads="1"/>
          </p:cNvPicPr>
          <p:nvPr/>
        </p:nvPicPr>
        <p:blipFill>
          <a:blip r:embed="rId6" cstate="print"/>
          <a:srcRect/>
          <a:stretch>
            <a:fillRect/>
          </a:stretch>
        </p:blipFill>
        <p:spPr bwMode="auto">
          <a:xfrm>
            <a:off x="6305550" y="482600"/>
            <a:ext cx="1009650" cy="1346200"/>
          </a:xfrm>
          <a:prstGeom prst="rect">
            <a:avLst/>
          </a:prstGeom>
          <a:noFill/>
        </p:spPr>
      </p:pic>
      <p:pic>
        <p:nvPicPr>
          <p:cNvPr id="2058" name="Picture 10" descr="Wrote a special concurrence"/>
          <p:cNvPicPr>
            <a:picLocks noChangeAspect="1" noChangeArrowheads="1"/>
          </p:cNvPicPr>
          <p:nvPr/>
        </p:nvPicPr>
        <p:blipFill>
          <a:blip r:embed="rId7" cstate="print"/>
          <a:srcRect/>
          <a:stretch>
            <a:fillRect/>
          </a:stretch>
        </p:blipFill>
        <p:spPr bwMode="auto">
          <a:xfrm>
            <a:off x="2438400" y="4953000"/>
            <a:ext cx="1066800" cy="1422400"/>
          </a:xfrm>
          <a:prstGeom prst="rect">
            <a:avLst/>
          </a:prstGeom>
          <a:noFill/>
        </p:spPr>
      </p:pic>
      <p:pic>
        <p:nvPicPr>
          <p:cNvPr id="2060" name="Picture 12" descr="Wrote a special concurrence"/>
          <p:cNvPicPr>
            <a:picLocks noChangeAspect="1" noChangeArrowheads="1"/>
          </p:cNvPicPr>
          <p:nvPr/>
        </p:nvPicPr>
        <p:blipFill>
          <a:blip r:embed="rId8" cstate="print"/>
          <a:srcRect/>
          <a:stretch>
            <a:fillRect/>
          </a:stretch>
        </p:blipFill>
        <p:spPr bwMode="auto">
          <a:xfrm>
            <a:off x="4724400" y="5029200"/>
            <a:ext cx="1066800" cy="1422400"/>
          </a:xfrm>
          <a:prstGeom prst="rect">
            <a:avLst/>
          </a:prstGeom>
          <a:noFill/>
        </p:spPr>
      </p:pic>
      <p:pic>
        <p:nvPicPr>
          <p:cNvPr id="2062" name="Picture 14" descr="Co-authored an opinion"/>
          <p:cNvPicPr>
            <a:picLocks noChangeAspect="1" noChangeArrowheads="1"/>
          </p:cNvPicPr>
          <p:nvPr/>
        </p:nvPicPr>
        <p:blipFill>
          <a:blip r:embed="rId9" cstate="print"/>
          <a:srcRect/>
          <a:stretch>
            <a:fillRect/>
          </a:stretch>
        </p:blipFill>
        <p:spPr bwMode="auto">
          <a:xfrm>
            <a:off x="1219200" y="2463800"/>
            <a:ext cx="1219200" cy="1625600"/>
          </a:xfrm>
          <a:prstGeom prst="rect">
            <a:avLst/>
          </a:prstGeom>
          <a:noFill/>
        </p:spPr>
      </p:pic>
      <p:pic>
        <p:nvPicPr>
          <p:cNvPr id="2064" name="Picture 16" descr="Co-authored an opinion"/>
          <p:cNvPicPr>
            <a:picLocks noChangeAspect="1" noChangeArrowheads="1"/>
          </p:cNvPicPr>
          <p:nvPr/>
        </p:nvPicPr>
        <p:blipFill>
          <a:blip r:embed="rId10" cstate="print"/>
          <a:srcRect/>
          <a:stretch>
            <a:fillRect/>
          </a:stretch>
        </p:blipFill>
        <p:spPr bwMode="auto">
          <a:xfrm>
            <a:off x="3429000" y="2438400"/>
            <a:ext cx="1219200" cy="1625600"/>
          </a:xfrm>
          <a:prstGeom prst="rect">
            <a:avLst/>
          </a:prstGeom>
          <a:noFill/>
        </p:spPr>
      </p:pic>
      <p:pic>
        <p:nvPicPr>
          <p:cNvPr id="2066" name="Picture 18" descr="Co-authored an opinion"/>
          <p:cNvPicPr>
            <a:picLocks noChangeAspect="1" noChangeArrowheads="1"/>
          </p:cNvPicPr>
          <p:nvPr/>
        </p:nvPicPr>
        <p:blipFill>
          <a:blip r:embed="rId11" cstate="print"/>
          <a:srcRect/>
          <a:stretch>
            <a:fillRect/>
          </a:stretch>
        </p:blipFill>
        <p:spPr bwMode="auto">
          <a:xfrm>
            <a:off x="5486400" y="2362200"/>
            <a:ext cx="1219200" cy="16256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7848600" cy="6740307"/>
          </a:xfrm>
          <a:prstGeom prst="rect">
            <a:avLst/>
          </a:prstGeom>
          <a:noFill/>
        </p:spPr>
        <p:txBody>
          <a:bodyPr wrap="square" rtlCol="0">
            <a:spAutoFit/>
          </a:bodyPr>
          <a:lstStyle/>
          <a:p>
            <a:pPr algn="ctr"/>
            <a:r>
              <a:rPr lang="en-US" i="1" dirty="0" smtClean="0"/>
              <a:t>Planned Parenthood v. Casey </a:t>
            </a:r>
            <a:r>
              <a:rPr lang="en-US" dirty="0" smtClean="0"/>
              <a:t>(1992)—Scalia dissent</a:t>
            </a:r>
          </a:p>
          <a:p>
            <a:endParaRPr lang="en-US" dirty="0"/>
          </a:p>
          <a:p>
            <a:r>
              <a:rPr lang="en-US" dirty="0" smtClean="0"/>
              <a:t>Applying </a:t>
            </a:r>
            <a:r>
              <a:rPr lang="en-US" dirty="0"/>
              <a:t>the rational basis test, I would uphold the Pennsylvania statute in its entirety. I must, however, respond to a few of the more outrageous arguments in today's opinion, which it is </a:t>
            </a:r>
            <a:r>
              <a:rPr lang="en-US" dirty="0" smtClean="0"/>
              <a:t>beyond human </a:t>
            </a:r>
            <a:r>
              <a:rPr lang="en-US" dirty="0"/>
              <a:t>nature to leave unanswered. I shall discuss each of them under a quotation from the Court's opinion to which they </a:t>
            </a:r>
            <a:r>
              <a:rPr lang="en-US" dirty="0" smtClean="0"/>
              <a:t>pertain . . .</a:t>
            </a:r>
          </a:p>
          <a:p>
            <a:endParaRPr lang="en-US" dirty="0"/>
          </a:p>
          <a:p>
            <a:r>
              <a:rPr lang="en-US" dirty="0" smtClean="0"/>
              <a:t>"Liberty </a:t>
            </a:r>
            <a:r>
              <a:rPr lang="en-US" dirty="0"/>
              <a:t>finds no refuge in a jurisprudence of doubt. "</a:t>
            </a:r>
          </a:p>
          <a:p>
            <a:r>
              <a:rPr lang="en-US" i="1" dirty="0"/>
              <a:t>Ante</a:t>
            </a:r>
            <a:r>
              <a:rPr lang="en-US" dirty="0"/>
              <a:t>, at 1</a:t>
            </a:r>
            <a:r>
              <a:rPr lang="en-US" dirty="0" smtClean="0"/>
              <a:t>.</a:t>
            </a:r>
          </a:p>
          <a:p>
            <a:endParaRPr lang="en-US" dirty="0"/>
          </a:p>
          <a:p>
            <a:r>
              <a:rPr lang="en-US" dirty="0"/>
              <a:t>One might have feared to encounter this august and sonorous phrase in an opinion defending the real </a:t>
            </a:r>
            <a:r>
              <a:rPr lang="en-US" i="1" dirty="0"/>
              <a:t>Roe</a:t>
            </a:r>
            <a:r>
              <a:rPr lang="en-US" dirty="0"/>
              <a:t> v. </a:t>
            </a:r>
            <a:r>
              <a:rPr lang="en-US" i="1" dirty="0"/>
              <a:t>Wade</a:t>
            </a:r>
            <a:r>
              <a:rPr lang="en-US" dirty="0"/>
              <a:t>, rather than the revised version fabricated today by the authors of the joint opinion. The shortcomings of </a:t>
            </a:r>
            <a:r>
              <a:rPr lang="en-US" i="1" dirty="0"/>
              <a:t>Roe </a:t>
            </a:r>
            <a:r>
              <a:rPr lang="en-US" dirty="0"/>
              <a:t>did not include lack of clarity: Virtually all regulation of abortion before the third trimester was invalid. </a:t>
            </a:r>
            <a:r>
              <a:rPr lang="en-US" b="1" dirty="0">
                <a:solidFill>
                  <a:srgbClr val="FF0000"/>
                </a:solidFill>
              </a:rPr>
              <a:t>But to come across this phrase in the joint opinion--which calls upon federal district judges to apply an "undue burden" standard as doubtful in application as it is unprincipled in origin--is really more than one should have to </a:t>
            </a:r>
            <a:r>
              <a:rPr lang="en-US" b="1" dirty="0" smtClean="0">
                <a:solidFill>
                  <a:srgbClr val="FF0000"/>
                </a:solidFill>
              </a:rPr>
              <a:t>bear</a:t>
            </a:r>
            <a:r>
              <a:rPr lang="en-US" dirty="0" smtClean="0"/>
              <a:t> . . .</a:t>
            </a:r>
          </a:p>
          <a:p>
            <a:endParaRPr lang="en-US" dirty="0"/>
          </a:p>
          <a:p>
            <a:r>
              <a:rPr lang="en-US" dirty="0"/>
              <a:t>To the extent I can discern </a:t>
            </a:r>
            <a:r>
              <a:rPr lang="en-US" i="1" dirty="0"/>
              <a:t>any</a:t>
            </a:r>
            <a:r>
              <a:rPr lang="en-US" dirty="0"/>
              <a:t> meaningful content in the "undue burden" standard as applied in the joint opinion, it appears to be that a State may not regulate abortion in such a way as to reduce significantly its incidence.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7848600" cy="5632311"/>
          </a:xfrm>
          <a:prstGeom prst="rect">
            <a:avLst/>
          </a:prstGeom>
          <a:noFill/>
        </p:spPr>
        <p:txBody>
          <a:bodyPr wrap="square" rtlCol="0">
            <a:spAutoFit/>
          </a:bodyPr>
          <a:lstStyle/>
          <a:p>
            <a:pPr algn="ctr"/>
            <a:r>
              <a:rPr lang="en-US" sz="2000" i="1" dirty="0" smtClean="0"/>
              <a:t>Planned Parenthood </a:t>
            </a:r>
            <a:r>
              <a:rPr lang="en-US" sz="2000" dirty="0" smtClean="0"/>
              <a:t>–Scalia dissent (cont.)</a:t>
            </a:r>
          </a:p>
          <a:p>
            <a:endParaRPr lang="en-US" sz="2000" dirty="0"/>
          </a:p>
          <a:p>
            <a:r>
              <a:rPr lang="en-US" sz="2000" dirty="0" smtClean="0"/>
              <a:t>"While </a:t>
            </a:r>
            <a:r>
              <a:rPr lang="en-US" sz="2000" dirty="0"/>
              <a:t>we appreciate the weight of the arguments . . . that </a:t>
            </a:r>
            <a:r>
              <a:rPr lang="en-US" sz="2000" i="1" dirty="0"/>
              <a:t>Roe</a:t>
            </a:r>
            <a:r>
              <a:rPr lang="en-US" sz="2000" dirty="0"/>
              <a:t> should be overruled, the reservations any of us may have in reaffirming the central holding of </a:t>
            </a:r>
            <a:r>
              <a:rPr lang="en-US" sz="2000" i="1" dirty="0"/>
              <a:t>Roe</a:t>
            </a:r>
            <a:r>
              <a:rPr lang="en-US" sz="2000" dirty="0"/>
              <a:t> are outweighed by the explication of individual liberty we have given combined with the force of </a:t>
            </a:r>
            <a:r>
              <a:rPr lang="en-US" sz="2000" i="1" dirty="0"/>
              <a:t>stare </a:t>
            </a:r>
            <a:r>
              <a:rPr lang="en-US" sz="2000" i="1" dirty="0" err="1"/>
              <a:t>decisis</a:t>
            </a:r>
            <a:r>
              <a:rPr lang="en-US" sz="2000" dirty="0" smtClean="0"/>
              <a:t>."</a:t>
            </a:r>
            <a:endParaRPr lang="en-US" sz="2000" dirty="0"/>
          </a:p>
          <a:p>
            <a:r>
              <a:rPr lang="en-US" sz="2000" i="1" dirty="0"/>
              <a:t>Ante</a:t>
            </a:r>
            <a:r>
              <a:rPr lang="en-US" sz="2000" dirty="0"/>
              <a:t>, at 11</a:t>
            </a:r>
            <a:r>
              <a:rPr lang="en-US" sz="2000" dirty="0" smtClean="0"/>
              <a:t>.</a:t>
            </a:r>
          </a:p>
          <a:p>
            <a:endParaRPr lang="en-US" sz="2000" dirty="0"/>
          </a:p>
          <a:p>
            <a:r>
              <a:rPr lang="en-US" sz="2000" dirty="0"/>
              <a:t>The Court's reliance upon </a:t>
            </a:r>
            <a:r>
              <a:rPr lang="en-US" sz="2000" i="1" dirty="0"/>
              <a:t>stare </a:t>
            </a:r>
            <a:r>
              <a:rPr lang="en-US" sz="2000" i="1" dirty="0" err="1"/>
              <a:t>decisis</a:t>
            </a:r>
            <a:r>
              <a:rPr lang="en-US" sz="2000" dirty="0"/>
              <a:t> can best be described as contrived. It insists upon the necessity of adhering not to all of </a:t>
            </a:r>
            <a:r>
              <a:rPr lang="en-US" sz="2000" i="1" dirty="0"/>
              <a:t>Roe</a:t>
            </a:r>
            <a:r>
              <a:rPr lang="en-US" sz="2000" dirty="0"/>
              <a:t>, but only to what it calls the "central holding." </a:t>
            </a:r>
            <a:r>
              <a:rPr lang="en-US" sz="2000" b="1" dirty="0">
                <a:solidFill>
                  <a:srgbClr val="FF0000"/>
                </a:solidFill>
              </a:rPr>
              <a:t>It seems to me that </a:t>
            </a:r>
            <a:r>
              <a:rPr lang="en-US" sz="2000" b="1" i="1" dirty="0">
                <a:solidFill>
                  <a:srgbClr val="FF0000"/>
                </a:solidFill>
              </a:rPr>
              <a:t>stare </a:t>
            </a:r>
            <a:r>
              <a:rPr lang="en-US" sz="2000" b="1" i="1" dirty="0" err="1">
                <a:solidFill>
                  <a:srgbClr val="FF0000"/>
                </a:solidFill>
              </a:rPr>
              <a:t>decisis</a:t>
            </a:r>
            <a:r>
              <a:rPr lang="en-US" sz="2000" b="1" dirty="0">
                <a:solidFill>
                  <a:srgbClr val="FF0000"/>
                </a:solidFill>
              </a:rPr>
              <a:t> ought to be applied even to the doctrine of </a:t>
            </a:r>
            <a:r>
              <a:rPr lang="en-US" sz="2000" b="1" i="1" dirty="0">
                <a:solidFill>
                  <a:srgbClr val="FF0000"/>
                </a:solidFill>
              </a:rPr>
              <a:t>stare </a:t>
            </a:r>
            <a:r>
              <a:rPr lang="en-US" sz="2000" b="1" i="1" dirty="0" err="1">
                <a:solidFill>
                  <a:srgbClr val="FF0000"/>
                </a:solidFill>
              </a:rPr>
              <a:t>decisis</a:t>
            </a:r>
            <a:r>
              <a:rPr lang="en-US" sz="2000" b="1" dirty="0">
                <a:solidFill>
                  <a:srgbClr val="FF0000"/>
                </a:solidFill>
              </a:rPr>
              <a:t>, and I confess never to have heard of this new, keep what you want and throw away the rest version</a:t>
            </a:r>
            <a:r>
              <a:rPr lang="en-US" sz="2000" dirty="0"/>
              <a:t>. I wonder whether, as applied to </a:t>
            </a:r>
            <a:r>
              <a:rPr lang="en-US" sz="2000" i="1" dirty="0" err="1"/>
              <a:t>Marbury</a:t>
            </a:r>
            <a:r>
              <a:rPr lang="en-US" sz="2000" dirty="0"/>
              <a:t> v. </a:t>
            </a:r>
            <a:r>
              <a:rPr lang="en-US" sz="2000" i="1" dirty="0"/>
              <a:t>Madison</a:t>
            </a:r>
            <a:r>
              <a:rPr lang="en-US" sz="2000" dirty="0"/>
              <a:t>, </a:t>
            </a:r>
            <a:r>
              <a:rPr lang="en-US" sz="2000" dirty="0" smtClean="0"/>
              <a:t>(</a:t>
            </a:r>
            <a:r>
              <a:rPr lang="en-US" sz="2000" dirty="0"/>
              <a:t>1803), for example, the new version of </a:t>
            </a:r>
            <a:r>
              <a:rPr lang="en-US" sz="2000" i="1" dirty="0"/>
              <a:t>stare </a:t>
            </a:r>
            <a:r>
              <a:rPr lang="en-US" sz="2000" i="1" dirty="0" err="1"/>
              <a:t>decisis</a:t>
            </a:r>
            <a:r>
              <a:rPr lang="en-US" sz="2000" dirty="0"/>
              <a:t> would be satisfied if we allowed courts to review the constitutionality of only those statutes that (like the </a:t>
            </a:r>
            <a:r>
              <a:rPr lang="en-US" sz="2000" dirty="0" smtClean="0"/>
              <a:t>one in</a:t>
            </a:r>
            <a:r>
              <a:rPr lang="en-US" sz="2000" dirty="0"/>
              <a:t> </a:t>
            </a:r>
            <a:r>
              <a:rPr lang="en-US" sz="2000" i="1" dirty="0" err="1" smtClean="0"/>
              <a:t>Marbury</a:t>
            </a:r>
            <a:r>
              <a:rPr lang="en-US" sz="2000" dirty="0"/>
              <a:t>) pertain to the jurisdiction of the </a:t>
            </a:r>
            <a:r>
              <a:rPr lang="en-US" sz="2000" dirty="0" smtClean="0"/>
              <a:t>courts.</a:t>
            </a:r>
            <a:endParaRPr lang="en-US" sz="2000" dirty="0"/>
          </a:p>
          <a:p>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81000"/>
            <a:ext cx="7848600" cy="6463308"/>
          </a:xfrm>
          <a:prstGeom prst="rect">
            <a:avLst/>
          </a:prstGeom>
          <a:noFill/>
        </p:spPr>
        <p:txBody>
          <a:bodyPr wrap="square" rtlCol="0">
            <a:spAutoFit/>
          </a:bodyPr>
          <a:lstStyle/>
          <a:p>
            <a:r>
              <a:rPr lang="en-US" dirty="0"/>
              <a:t>There is a poignant aspect to today's opinion. Its length, and what might be called its epic tone, suggest that its authors believe they are bringing to an end a troublesome era in the history of our Nation and of our Court. "It is the dimension" of authority, they say, to "cal[l] the contending sides of national controversy to end their national division by accepting a common mandate rooted in the Constitution." </a:t>
            </a:r>
            <a:r>
              <a:rPr lang="en-US" i="1" dirty="0"/>
              <a:t>Ante</a:t>
            </a:r>
            <a:r>
              <a:rPr lang="en-US" dirty="0"/>
              <a:t>, at 24</a:t>
            </a:r>
            <a:r>
              <a:rPr lang="en-US" dirty="0" smtClean="0"/>
              <a:t>.</a:t>
            </a:r>
            <a:endParaRPr lang="en-US" dirty="0"/>
          </a:p>
          <a:p>
            <a:endParaRPr lang="en-US" dirty="0"/>
          </a:p>
          <a:p>
            <a:r>
              <a:rPr lang="en-US" dirty="0"/>
              <a:t>There comes vividly to mind a portrait by Emanuel Leutze that hangs in the Harvard Law School: Roger Brooke Taney, painted in 1859, the 82d year of his life, the 24th of his Chief </a:t>
            </a:r>
            <a:r>
              <a:rPr lang="en-US" dirty="0" err="1"/>
              <a:t>Justiceship</a:t>
            </a:r>
            <a:r>
              <a:rPr lang="en-US" dirty="0"/>
              <a:t>, the second after his opinion in </a:t>
            </a:r>
            <a:r>
              <a:rPr lang="en-US" i="1" dirty="0" err="1"/>
              <a:t>Dred</a:t>
            </a:r>
            <a:r>
              <a:rPr lang="en-US" i="1" dirty="0"/>
              <a:t> Scott</a:t>
            </a:r>
            <a:r>
              <a:rPr lang="en-US" dirty="0"/>
              <a:t>. He is all in black, sitting in a shadowed red armchair, left hand resting upon a pad of paper in his lap, right hand hanging limply, almost lifelessly, beside the inner arm of the chair. He sits facing the viewer, and staring straight out. There seems to be on his face, and in his deep set eyes, an expression of profound sadness and disillusionment. Perhaps he always looked that way, even when dwelling upon the happiest of thoughts. But those of us who know how the </a:t>
            </a:r>
            <a:r>
              <a:rPr lang="en-US" dirty="0" err="1"/>
              <a:t>lustre</a:t>
            </a:r>
            <a:r>
              <a:rPr lang="en-US" dirty="0"/>
              <a:t> of his great Chief </a:t>
            </a:r>
            <a:r>
              <a:rPr lang="en-US" dirty="0" err="1"/>
              <a:t>Justiceship</a:t>
            </a:r>
            <a:r>
              <a:rPr lang="en-US" dirty="0"/>
              <a:t> came to be eclipsed by </a:t>
            </a:r>
            <a:r>
              <a:rPr lang="en-US" i="1" dirty="0" err="1"/>
              <a:t>Dred</a:t>
            </a:r>
            <a:r>
              <a:rPr lang="en-US" i="1" dirty="0"/>
              <a:t> Scott</a:t>
            </a:r>
            <a:r>
              <a:rPr lang="en-US" dirty="0"/>
              <a:t> cannot help believing that he had that case--its already apparent consequences for the Court, and its soon to be played out consequences for the Nation--burning on his mind</a:t>
            </a:r>
            <a:r>
              <a:rPr lang="en-US" b="1" dirty="0">
                <a:solidFill>
                  <a:srgbClr val="FF0000"/>
                </a:solidFill>
              </a:rPr>
              <a:t>. I expect that two years earlier he, too, had thought himself "call[</a:t>
            </a:r>
            <a:r>
              <a:rPr lang="en-US" b="1" dirty="0" err="1">
                <a:solidFill>
                  <a:srgbClr val="FF0000"/>
                </a:solidFill>
              </a:rPr>
              <a:t>ing</a:t>
            </a:r>
            <a:r>
              <a:rPr lang="en-US" b="1" dirty="0">
                <a:solidFill>
                  <a:srgbClr val="FF0000"/>
                </a:solidFill>
              </a:rPr>
              <a:t>] the contending sides of national controversy to end their national division by accepting a common mandate rooted in the Constitution."</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eurweb.com/wp-content/uploads/2011/01/carol_moseley_braun2011-med-wide.jpg"/>
          <p:cNvPicPr>
            <a:picLocks noChangeAspect="1" noChangeArrowheads="1"/>
          </p:cNvPicPr>
          <p:nvPr/>
        </p:nvPicPr>
        <p:blipFill>
          <a:blip r:embed="rId3" cstate="print"/>
          <a:srcRect/>
          <a:stretch>
            <a:fillRect/>
          </a:stretch>
        </p:blipFill>
        <p:spPr bwMode="auto">
          <a:xfrm>
            <a:off x="467192" y="66980"/>
            <a:ext cx="7914808" cy="641002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4572000"/>
            <a:ext cx="6705600" cy="1061829"/>
          </a:xfrm>
          <a:prstGeom prst="rect">
            <a:avLst/>
          </a:prstGeom>
          <a:noFill/>
        </p:spPr>
        <p:txBody>
          <a:bodyPr wrap="square" rtlCol="0">
            <a:spAutoFit/>
          </a:bodyPr>
          <a:lstStyle/>
          <a:p>
            <a:r>
              <a:rPr lang="en-US" sz="2100" dirty="0" smtClean="0"/>
              <a:t>"I looked at those 14 men [on the Senate Judiciary Committee] and I thought, These are not the people I want running my life and my children's and grandchildren's lives."</a:t>
            </a:r>
            <a:endParaRPr lang="en-US" sz="2100" dirty="0"/>
          </a:p>
        </p:txBody>
      </p:sp>
      <p:pic>
        <p:nvPicPr>
          <p:cNvPr id="44034" name="Picture 2" descr="http://www.whyy.org/91FM/images/tib_yaekel.jpg"/>
          <p:cNvPicPr>
            <a:picLocks noChangeAspect="1" noChangeArrowheads="1"/>
          </p:cNvPicPr>
          <p:nvPr/>
        </p:nvPicPr>
        <p:blipFill>
          <a:blip r:embed="rId3" cstate="print"/>
          <a:srcRect/>
          <a:stretch>
            <a:fillRect/>
          </a:stretch>
        </p:blipFill>
        <p:spPr bwMode="auto">
          <a:xfrm>
            <a:off x="2438400" y="502919"/>
            <a:ext cx="4495800" cy="3596643"/>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ile:Yearofthewoman.jpg"/>
          <p:cNvPicPr>
            <a:picLocks noChangeAspect="1" noChangeArrowheads="1"/>
          </p:cNvPicPr>
          <p:nvPr/>
        </p:nvPicPr>
        <p:blipFill>
          <a:blip r:embed="rId3" cstate="print"/>
          <a:srcRect/>
          <a:stretch>
            <a:fillRect/>
          </a:stretch>
        </p:blipFill>
        <p:spPr bwMode="auto">
          <a:xfrm>
            <a:off x="395518" y="345644"/>
            <a:ext cx="8443682" cy="567415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With Vice President Albert Gore, Jr., and Attorney General nominee Janet Reno in the Rose Garden, February 11."/>
          <p:cNvPicPr>
            <a:picLocks noChangeAspect="1" noChangeArrowheads="1"/>
          </p:cNvPicPr>
          <p:nvPr/>
        </p:nvPicPr>
        <p:blipFill>
          <a:blip r:embed="rId3" cstate="print"/>
          <a:srcRect/>
          <a:stretch>
            <a:fillRect/>
          </a:stretch>
        </p:blipFill>
        <p:spPr bwMode="auto">
          <a:xfrm>
            <a:off x="1143000" y="20320"/>
            <a:ext cx="7162800" cy="668528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access.gpo.gov/nara/pubpaps/photos/phol93v1.jpg"/>
          <p:cNvPicPr>
            <a:picLocks noChangeAspect="1" noChangeArrowheads="1"/>
          </p:cNvPicPr>
          <p:nvPr/>
        </p:nvPicPr>
        <p:blipFill>
          <a:blip r:embed="rId3" cstate="print"/>
          <a:srcRect/>
          <a:stretch>
            <a:fillRect/>
          </a:stretch>
        </p:blipFill>
        <p:spPr bwMode="auto">
          <a:xfrm>
            <a:off x="2209801" y="381000"/>
            <a:ext cx="5819710" cy="585851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c-spanvideo.org/videoLibrary/showPicture.php?programid=152788&amp;height=290&amp;width=427"/>
          <p:cNvPicPr>
            <a:picLocks noChangeAspect="1" noChangeArrowheads="1"/>
          </p:cNvPicPr>
          <p:nvPr/>
        </p:nvPicPr>
        <p:blipFill>
          <a:blip r:embed="rId3" cstate="print"/>
          <a:srcRect/>
          <a:stretch>
            <a:fillRect/>
          </a:stretch>
        </p:blipFill>
        <p:spPr bwMode="auto">
          <a:xfrm>
            <a:off x="609600" y="262079"/>
            <a:ext cx="8382000" cy="576867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8001000" cy="1754326"/>
          </a:xfrm>
          <a:prstGeom prst="rect">
            <a:avLst/>
          </a:prstGeom>
          <a:noFill/>
        </p:spPr>
        <p:txBody>
          <a:bodyPr wrap="square" rtlCol="0">
            <a:spAutoFit/>
          </a:bodyPr>
          <a:lstStyle/>
          <a:p>
            <a:pPr algn="ctr"/>
            <a:r>
              <a:rPr lang="en-US" i="1" dirty="0" smtClean="0"/>
              <a:t>Meritor Savings Bank v. Vinson </a:t>
            </a:r>
            <a:r>
              <a:rPr lang="en-US" dirty="0" smtClean="0"/>
              <a:t>(1986)</a:t>
            </a:r>
          </a:p>
          <a:p>
            <a:endParaRPr lang="en-US" dirty="0" smtClean="0"/>
          </a:p>
          <a:p>
            <a:r>
              <a:rPr lang="en-US" dirty="0" smtClean="0"/>
              <a:t>In sum, we hold that a claim of "hostile environment" sex discrimination is actionable under Title VII.</a:t>
            </a:r>
          </a:p>
          <a:p>
            <a:endParaRPr lang="en-US" dirty="0" smtClean="0"/>
          </a:p>
          <a:p>
            <a:endParaRPr lang="en-US" dirty="0"/>
          </a:p>
        </p:txBody>
      </p:sp>
      <p:sp>
        <p:nvSpPr>
          <p:cNvPr id="3" name="TextBox 2"/>
          <p:cNvSpPr txBox="1"/>
          <p:nvPr/>
        </p:nvSpPr>
        <p:spPr>
          <a:xfrm>
            <a:off x="1371600" y="2514600"/>
            <a:ext cx="6324600" cy="3600986"/>
          </a:xfrm>
          <a:prstGeom prst="rect">
            <a:avLst/>
          </a:prstGeom>
          <a:noFill/>
        </p:spPr>
        <p:txBody>
          <a:bodyPr wrap="square" rtlCol="0">
            <a:spAutoFit/>
          </a:bodyPr>
          <a:lstStyle/>
          <a:p>
            <a:r>
              <a:rPr lang="en-US" sz="2400" dirty="0" smtClean="0"/>
              <a:t>Plaintiffs with hostile work environment claims must prove that the challenged conduct:</a:t>
            </a:r>
          </a:p>
          <a:p>
            <a:endParaRPr lang="en-US" sz="2400" dirty="0" smtClean="0"/>
          </a:p>
          <a:p>
            <a:pPr marL="342900" indent="-342900">
              <a:buFont typeface="+mj-lt"/>
              <a:buAutoNum type="arabicPeriod"/>
            </a:pPr>
            <a:r>
              <a:rPr lang="en-US" sz="2400" dirty="0" smtClean="0"/>
              <a:t>Was severe OR pervasive,</a:t>
            </a:r>
          </a:p>
          <a:p>
            <a:pPr marL="342900" indent="-342900">
              <a:buFont typeface="+mj-lt"/>
              <a:buAutoNum type="arabicPeriod"/>
            </a:pPr>
            <a:r>
              <a:rPr lang="en-US" sz="2400" dirty="0" smtClean="0"/>
              <a:t>Created a hostile or abusive working environment,</a:t>
            </a:r>
          </a:p>
          <a:p>
            <a:pPr marL="342900" indent="-342900">
              <a:buFont typeface="+mj-lt"/>
              <a:buAutoNum type="arabicPeriod"/>
            </a:pPr>
            <a:r>
              <a:rPr lang="en-US" sz="2400" dirty="0" smtClean="0"/>
              <a:t>Was unwelcome, and</a:t>
            </a:r>
          </a:p>
          <a:p>
            <a:pPr marL="342900" indent="-342900">
              <a:buFont typeface="+mj-lt"/>
              <a:buAutoNum type="arabicPeriod"/>
            </a:pPr>
            <a:r>
              <a:rPr lang="en-US" sz="2400" dirty="0" smtClean="0"/>
              <a:t>Was based on the plaintiff’s gender</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quotezuki.com/avatars/2010/10/23/susan-molinari-avatar-3163.jpg"/>
          <p:cNvPicPr>
            <a:picLocks noChangeAspect="1" noChangeArrowheads="1"/>
          </p:cNvPicPr>
          <p:nvPr/>
        </p:nvPicPr>
        <p:blipFill>
          <a:blip r:embed="rId3" cstate="print"/>
          <a:srcRect/>
          <a:stretch>
            <a:fillRect/>
          </a:stretch>
        </p:blipFill>
        <p:spPr bwMode="auto">
          <a:xfrm>
            <a:off x="1828800" y="247650"/>
            <a:ext cx="6248400" cy="62484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now.org/issues/harass/packwood.gif"/>
          <p:cNvPicPr>
            <a:picLocks noChangeAspect="1" noChangeArrowheads="1"/>
          </p:cNvPicPr>
          <p:nvPr/>
        </p:nvPicPr>
        <p:blipFill>
          <a:blip r:embed="rId3" cstate="print"/>
          <a:srcRect/>
          <a:stretch>
            <a:fillRect/>
          </a:stretch>
        </p:blipFill>
        <p:spPr bwMode="auto">
          <a:xfrm>
            <a:off x="468678" y="346480"/>
            <a:ext cx="8294322" cy="567332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nieman.harvard.edu/assets/Image/Nieman%20Reports/Images%20by%20Issue/spring02/70p019.jpg"/>
          <p:cNvPicPr>
            <a:picLocks noChangeAspect="1" noChangeArrowheads="1"/>
          </p:cNvPicPr>
          <p:nvPr/>
        </p:nvPicPr>
        <p:blipFill>
          <a:blip r:embed="rId3" cstate="print"/>
          <a:srcRect/>
          <a:stretch>
            <a:fillRect/>
          </a:stretch>
        </p:blipFill>
        <p:spPr bwMode="auto">
          <a:xfrm>
            <a:off x="-33977" y="439928"/>
            <a:ext cx="9177977" cy="6037072"/>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examiner.com/images/blog/EXID6572/images/paula-jones1.jpg"/>
          <p:cNvPicPr>
            <a:picLocks noChangeAspect="1" noChangeArrowheads="1"/>
          </p:cNvPicPr>
          <p:nvPr/>
        </p:nvPicPr>
        <p:blipFill>
          <a:blip r:embed="rId3" cstate="print"/>
          <a:srcRect/>
          <a:stretch>
            <a:fillRect/>
          </a:stretch>
        </p:blipFill>
        <p:spPr bwMode="auto">
          <a:xfrm>
            <a:off x="2514600" y="41424"/>
            <a:ext cx="4876800" cy="654604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848600" cy="6186309"/>
          </a:xfrm>
          <a:prstGeom prst="rect">
            <a:avLst/>
          </a:prstGeom>
          <a:noFill/>
        </p:spPr>
        <p:txBody>
          <a:bodyPr wrap="square" rtlCol="0">
            <a:spAutoFit/>
          </a:bodyPr>
          <a:lstStyle/>
          <a:p>
            <a:pPr algn="ctr"/>
            <a:r>
              <a:rPr lang="en-US" dirty="0" smtClean="0"/>
              <a:t>Partial-Birth Abortion Ban Act of 1995 </a:t>
            </a:r>
          </a:p>
          <a:p>
            <a:endParaRPr lang="en-US" dirty="0" smtClean="0"/>
          </a:p>
          <a:p>
            <a:r>
              <a:rPr lang="en-US" dirty="0" smtClean="0"/>
              <a:t>Subjects any physician who knowingly performs a partial-birth abortion in or affecting interstate or foreign commerce to a fine or </a:t>
            </a:r>
            <a:r>
              <a:rPr lang="en-US" b="1" dirty="0" smtClean="0">
                <a:solidFill>
                  <a:srgbClr val="FF0000"/>
                </a:solidFill>
              </a:rPr>
              <a:t>imprisonment for not more than two years </a:t>
            </a:r>
            <a:r>
              <a:rPr lang="en-US" dirty="0" smtClean="0"/>
              <a:t>or both, except where such an abortion is necessary to save the life of a mother endangered by a physical disorder, illness, or injury, provided that no other medical procedure would suffice. Defines: (1) "partial-birth abortion" as an abortion in which the person</a:t>
            </a:r>
          </a:p>
          <a:p>
            <a:r>
              <a:rPr lang="en-US" dirty="0" smtClean="0"/>
              <a:t> performing the abortion partially vaginally delivers a living fetus before killing the fetus and completing the delivery . . .</a:t>
            </a:r>
          </a:p>
          <a:p>
            <a:endParaRPr lang="en-US" dirty="0" smtClean="0"/>
          </a:p>
          <a:p>
            <a:r>
              <a:rPr lang="en-US" b="1" dirty="0" smtClean="0">
                <a:solidFill>
                  <a:srgbClr val="FF0000"/>
                </a:solidFill>
              </a:rPr>
              <a:t>Permits the father (if married to the mother at the time she receives a partial-birth abortion procedure) and (if the mother has not attained the age of 18 at the time of the abortion) the maternal grandparents to obtain, through a civil action, relief which would include money damages </a:t>
            </a:r>
            <a:r>
              <a:rPr lang="en-US" dirty="0" smtClean="0"/>
              <a:t>for all psychological and physical injuries and statutory damages equal to three times the cost of the partial-birth abortion, unless the pregnancy resulted from the plaintiff's criminal conduct or the plaintiff consented to the abortion.</a:t>
            </a:r>
          </a:p>
          <a:p>
            <a:endParaRPr lang="en-US" dirty="0" smtClean="0"/>
          </a:p>
          <a:p>
            <a:pPr algn="ctr"/>
            <a:r>
              <a:rPr lang="en-US" dirty="0" smtClean="0"/>
              <a:t>Passed House, 283-149</a:t>
            </a:r>
          </a:p>
          <a:p>
            <a:pPr algn="ctr"/>
            <a:r>
              <a:rPr lang="en-US" dirty="0" smtClean="0"/>
              <a:t>Passed Senate, 54-44</a:t>
            </a:r>
          </a:p>
          <a:p>
            <a:pPr algn="ctr"/>
            <a:r>
              <a:rPr lang="en-US" dirty="0" smtClean="0"/>
              <a:t>Vetoed by Pres. Clinton</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Signing handgun control legislation with advocate James Brady in the East Room, November 30."/>
          <p:cNvPicPr>
            <a:picLocks noChangeAspect="1" noChangeArrowheads="1"/>
          </p:cNvPicPr>
          <p:nvPr/>
        </p:nvPicPr>
        <p:blipFill>
          <a:blip r:embed="rId3" cstate="print"/>
          <a:srcRect/>
          <a:stretch>
            <a:fillRect/>
          </a:stretch>
        </p:blipFill>
        <p:spPr bwMode="auto">
          <a:xfrm>
            <a:off x="1735174" y="182500"/>
            <a:ext cx="5884826" cy="62183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Signing the Violent Crime Control and Law Enforcement Act of 1994 on the South Lawn, September 13."/>
          <p:cNvPicPr>
            <a:picLocks noChangeAspect="1" noChangeArrowheads="1"/>
          </p:cNvPicPr>
          <p:nvPr/>
        </p:nvPicPr>
        <p:blipFill>
          <a:blip r:embed="rId3" cstate="print"/>
          <a:srcRect/>
          <a:stretch>
            <a:fillRect/>
          </a:stretch>
        </p:blipFill>
        <p:spPr bwMode="auto">
          <a:xfrm>
            <a:off x="533401" y="762000"/>
            <a:ext cx="7975598" cy="5742433"/>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waylandsmalley.com/nra%20logo.jpg"/>
          <p:cNvPicPr>
            <a:picLocks noChangeAspect="1" noChangeArrowheads="1"/>
          </p:cNvPicPr>
          <p:nvPr/>
        </p:nvPicPr>
        <p:blipFill>
          <a:blip r:embed="rId3" cstate="print"/>
          <a:srcRect/>
          <a:stretch>
            <a:fillRect/>
          </a:stretch>
        </p:blipFill>
        <p:spPr bwMode="auto">
          <a:xfrm>
            <a:off x="1066800" y="0"/>
            <a:ext cx="7057851" cy="685866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077200" cy="7848302"/>
          </a:xfrm>
          <a:prstGeom prst="rect">
            <a:avLst/>
          </a:prstGeom>
          <a:noFill/>
        </p:spPr>
        <p:txBody>
          <a:bodyPr wrap="square" rtlCol="0">
            <a:spAutoFit/>
          </a:bodyPr>
          <a:lstStyle/>
          <a:p>
            <a:pPr algn="ctr"/>
            <a:r>
              <a:rPr lang="en-US" i="1" dirty="0" smtClean="0"/>
              <a:t>United States v. Lopez </a:t>
            </a:r>
            <a:r>
              <a:rPr lang="en-US" dirty="0" smtClean="0"/>
              <a:t>(1995)</a:t>
            </a:r>
          </a:p>
          <a:p>
            <a:endParaRPr lang="en-US" dirty="0" smtClean="0"/>
          </a:p>
          <a:p>
            <a:r>
              <a:rPr lang="en-US" dirty="0" smtClean="0"/>
              <a:t>We start with first principles. The Constitution creates a Federal Government of enumerated powers . . .</a:t>
            </a:r>
          </a:p>
          <a:p>
            <a:endParaRPr lang="en-US" dirty="0" smtClean="0"/>
          </a:p>
          <a:p>
            <a:r>
              <a:rPr lang="en-US" dirty="0" smtClean="0"/>
              <a:t>But even these modern era [1937-41] precedents which have expanded congressional power under the Commerce Clause confirm that this power is subject to outer limits . . .</a:t>
            </a:r>
          </a:p>
          <a:p>
            <a:endParaRPr lang="en-US" dirty="0" smtClean="0"/>
          </a:p>
          <a:p>
            <a:r>
              <a:rPr lang="en-US" dirty="0" smtClean="0"/>
              <a:t>Even </a:t>
            </a:r>
            <a:r>
              <a:rPr lang="en-US" i="1" dirty="0" err="1" smtClean="0"/>
              <a:t>Wickard</a:t>
            </a:r>
            <a:r>
              <a:rPr lang="en-US" dirty="0" smtClean="0"/>
              <a:t>, which is perhaps the most far reaching example of Commerce Clause authority over intrastate activity, involved economic activity in a way that the possession of a gun in a school zone does not . . .</a:t>
            </a:r>
          </a:p>
          <a:p>
            <a:endParaRPr lang="en-US" dirty="0" smtClean="0"/>
          </a:p>
          <a:p>
            <a:r>
              <a:rPr lang="en-US" b="1" dirty="0" smtClean="0">
                <a:solidFill>
                  <a:srgbClr val="FF0000"/>
                </a:solidFill>
              </a:rPr>
              <a:t>To uphold the Government's contentions here, we would have to pile inference upon inference in a manner that would bid fair to convert congressional authority under the Commerce Clause to a general police power of the sort retained by the States. Admittedly, some of our prior cases have taken long steps down that road, giving great deference to congressional action. The broad language in these opinions has suggested the possibility of additional expansion, but we decline here to proceed any further. To do so would require us to conclude that the Constitution's enumeration of powers does not presuppose something not enumerated, and that there never will be a distinction between what is truly national and what is truly local. This we are unwilling to do.</a:t>
            </a:r>
          </a:p>
          <a:p>
            <a:r>
              <a:rPr lang="en-US" dirty="0" smtClean="0"/>
              <a:t/>
            </a:r>
            <a:br>
              <a:rPr lang="en-US" dirty="0" smtClean="0"/>
            </a:b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8001000" cy="6186309"/>
          </a:xfrm>
          <a:prstGeom prst="rect">
            <a:avLst/>
          </a:prstGeom>
          <a:noFill/>
        </p:spPr>
        <p:txBody>
          <a:bodyPr wrap="square" rtlCol="0">
            <a:spAutoFit/>
          </a:bodyPr>
          <a:lstStyle/>
          <a:p>
            <a:pPr algn="ctr"/>
            <a:r>
              <a:rPr lang="en-US" i="1" dirty="0" err="1" smtClean="0"/>
              <a:t>Printz</a:t>
            </a:r>
            <a:r>
              <a:rPr lang="en-US" i="1" dirty="0" smtClean="0"/>
              <a:t> v. United States </a:t>
            </a:r>
            <a:r>
              <a:rPr lang="en-US" dirty="0" smtClean="0"/>
              <a:t>(1997)</a:t>
            </a:r>
          </a:p>
          <a:p>
            <a:endParaRPr lang="en-US" dirty="0" smtClean="0"/>
          </a:p>
          <a:p>
            <a:r>
              <a:rPr lang="en-US" dirty="0" smtClean="0"/>
              <a:t>The Framers' experience under the Articles of Confederation had persuaded them that using the States as the instruments of federal governance was both ineffectual and provocative of federal state conflict . . .</a:t>
            </a:r>
          </a:p>
          <a:p>
            <a:endParaRPr lang="en-US" dirty="0" smtClean="0"/>
          </a:p>
          <a:p>
            <a:r>
              <a:rPr lang="en-US" dirty="0" smtClean="0"/>
              <a:t>Residual state sovereignty was also implicit, of course, in the Constitution's conferral upon Congress of not all governmental powers, but only discrete, enumerated ones, Art. I, §8, which implication was rendered express by the </a:t>
            </a:r>
            <a:r>
              <a:rPr lang="en-US" b="1" dirty="0" smtClean="0">
                <a:solidFill>
                  <a:srgbClr val="FF0000"/>
                </a:solidFill>
              </a:rPr>
              <a:t>Tenth Amendment's assertion </a:t>
            </a:r>
            <a:r>
              <a:rPr lang="en-US" dirty="0" smtClean="0"/>
              <a:t>that "[t]he powers not delegated to the United States by the Constitution, nor prohibited by it to the States, are reserved to the States respectively, or to the people."</a:t>
            </a:r>
          </a:p>
          <a:p>
            <a:endParaRPr lang="en-US" dirty="0" smtClean="0"/>
          </a:p>
          <a:p>
            <a:r>
              <a:rPr lang="en-US" b="1" dirty="0" smtClean="0">
                <a:solidFill>
                  <a:srgbClr val="FF0000"/>
                </a:solidFill>
              </a:rPr>
              <a:t>Congress cannot compel the States to enact or enforce a federal regulatory program. Today we hold that Congress cannot circumvent that prohibition by conscripting the State's officers directly. The Federal Government may neither issue directives requiring the States to address particular problems, nor command the States' officers, or those of their political subdivisions, to administer or enforce a federal regulatory program. It matters not whether policymaking is involved, and no case by case weighing of the burdens or benefits is necessary; such commands are fundamentally incompatible with our constitutional system of dual sovereignty. </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le:Map of US sodomy laws.svg"/>
          <p:cNvPicPr>
            <a:picLocks noChangeAspect="1" noChangeArrowheads="1"/>
          </p:cNvPicPr>
          <p:nvPr/>
        </p:nvPicPr>
        <p:blipFill>
          <a:blip r:embed="rId3" cstate="print"/>
          <a:srcRect/>
          <a:stretch>
            <a:fillRect/>
          </a:stretch>
        </p:blipFill>
        <p:spPr bwMode="auto">
          <a:xfrm>
            <a:off x="990600" y="0"/>
            <a:ext cx="7620000" cy="4714876"/>
          </a:xfrm>
          <a:prstGeom prst="rect">
            <a:avLst/>
          </a:prstGeom>
          <a:noFill/>
        </p:spPr>
      </p:pic>
      <p:pic>
        <p:nvPicPr>
          <p:cNvPr id="70659" name="Picture 3"/>
          <p:cNvPicPr>
            <a:picLocks noChangeAspect="1" noChangeArrowheads="1"/>
          </p:cNvPicPr>
          <p:nvPr/>
        </p:nvPicPr>
        <p:blipFill>
          <a:blip r:embed="rId4" cstate="print"/>
          <a:srcRect/>
          <a:stretch>
            <a:fillRect/>
          </a:stretch>
        </p:blipFill>
        <p:spPr bwMode="auto">
          <a:xfrm>
            <a:off x="2362200" y="5181600"/>
            <a:ext cx="5171616" cy="13981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File:AIDS Deaths-US 1987-1997.gif"/>
          <p:cNvPicPr>
            <a:picLocks noChangeAspect="1" noChangeArrowheads="1"/>
          </p:cNvPicPr>
          <p:nvPr/>
        </p:nvPicPr>
        <p:blipFill>
          <a:blip r:embed="rId3" cstate="print"/>
          <a:srcRect/>
          <a:stretch>
            <a:fillRect/>
          </a:stretch>
        </p:blipFill>
        <p:spPr bwMode="auto">
          <a:xfrm>
            <a:off x="1644378" y="127966"/>
            <a:ext cx="6128022" cy="6577634"/>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img.thebody.com/legacyAssets/31/46/map1.gif"/>
          <p:cNvPicPr>
            <a:picLocks noChangeAspect="1" noChangeArrowheads="1"/>
          </p:cNvPicPr>
          <p:nvPr/>
        </p:nvPicPr>
        <p:blipFill>
          <a:blip r:embed="rId3" cstate="print"/>
          <a:srcRect/>
          <a:stretch>
            <a:fillRect/>
          </a:stretch>
        </p:blipFill>
        <p:spPr bwMode="auto">
          <a:xfrm>
            <a:off x="228600" y="431406"/>
            <a:ext cx="8915400" cy="6198481"/>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3" cstate="print"/>
          <a:srcRect/>
          <a:stretch>
            <a:fillRect/>
          </a:stretch>
        </p:blipFill>
        <p:spPr bwMode="auto">
          <a:xfrm>
            <a:off x="37569" y="1047230"/>
            <a:ext cx="9106432" cy="47439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unn.jpg"/>
          <p:cNvPicPr>
            <a:picLocks noChangeAspect="1"/>
          </p:cNvPicPr>
          <p:nvPr/>
        </p:nvPicPr>
        <p:blipFill>
          <a:blip r:embed="rId3" cstate="print"/>
          <a:stretch>
            <a:fillRect/>
          </a:stretch>
        </p:blipFill>
        <p:spPr>
          <a:xfrm>
            <a:off x="0" y="457200"/>
            <a:ext cx="9029700" cy="60198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www.truthwinsout.org/wp-content/uploads/2010/07/Sam-Nunn-Visits-Submarine.jpg"/>
          <p:cNvPicPr>
            <a:picLocks noChangeAspect="1" noChangeArrowheads="1"/>
          </p:cNvPicPr>
          <p:nvPr/>
        </p:nvPicPr>
        <p:blipFill>
          <a:blip r:embed="rId3" cstate="print"/>
          <a:srcRect/>
          <a:stretch>
            <a:fillRect/>
          </a:stretch>
        </p:blipFill>
        <p:spPr bwMode="auto">
          <a:xfrm>
            <a:off x="798004" y="76200"/>
            <a:ext cx="7888796" cy="6665728"/>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dadtarchive.org/wp-content/uploads/2010/10/FY94-09-Graph.png"/>
          <p:cNvPicPr>
            <a:picLocks noChangeAspect="1" noChangeArrowheads="1"/>
          </p:cNvPicPr>
          <p:nvPr/>
        </p:nvPicPr>
        <p:blipFill>
          <a:blip r:embed="rId3" cstate="print"/>
          <a:srcRect/>
          <a:stretch>
            <a:fillRect/>
          </a:stretch>
        </p:blipFill>
        <p:spPr bwMode="auto">
          <a:xfrm>
            <a:off x="-49095" y="920496"/>
            <a:ext cx="9193095" cy="4565904"/>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0"/>
            <a:ext cx="7620000" cy="6863417"/>
          </a:xfrm>
          <a:prstGeom prst="rect">
            <a:avLst/>
          </a:prstGeom>
          <a:noFill/>
        </p:spPr>
        <p:txBody>
          <a:bodyPr wrap="square" rtlCol="0">
            <a:spAutoFit/>
          </a:bodyPr>
          <a:lstStyle/>
          <a:p>
            <a:pPr algn="ctr"/>
            <a:r>
              <a:rPr lang="en-US" sz="2000" dirty="0" smtClean="0"/>
              <a:t>Defense of Marriage Act (1996)</a:t>
            </a:r>
          </a:p>
          <a:p>
            <a:endParaRPr lang="en-US" sz="2000" dirty="0" smtClean="0"/>
          </a:p>
          <a:p>
            <a:r>
              <a:rPr lang="en-US" sz="2000" dirty="0" smtClean="0"/>
              <a:t>Section 2. Powers reserved to the states</a:t>
            </a:r>
          </a:p>
          <a:p>
            <a:endParaRPr lang="en-US" sz="2000" dirty="0" smtClean="0"/>
          </a:p>
          <a:p>
            <a:r>
              <a:rPr lang="en-US" sz="2000" dirty="0" smtClean="0"/>
              <a:t>No State, territory, or possession of the United States, or Indian tribe, shall be required to give effect to any public act, record, or judicial proceeding of any other State, territory, possession, or tribe respecting a relationship between persons of the same sex that is treated as a marriage under the laws of such other State, territory, possession, or tribe, or a right or claim arising from such relationship.</a:t>
            </a:r>
          </a:p>
          <a:p>
            <a:endParaRPr lang="en-US" sz="2000" dirty="0" smtClean="0"/>
          </a:p>
          <a:p>
            <a:r>
              <a:rPr lang="en-US" sz="2000" dirty="0" smtClean="0"/>
              <a:t>Section 3. Definition of marriage</a:t>
            </a:r>
          </a:p>
          <a:p>
            <a:endParaRPr lang="en-US" sz="2000" dirty="0" smtClean="0"/>
          </a:p>
          <a:p>
            <a:r>
              <a:rPr lang="en-US" sz="2000" b="1" dirty="0" smtClean="0">
                <a:solidFill>
                  <a:srgbClr val="FF0000"/>
                </a:solidFill>
              </a:rPr>
              <a:t>In determining the meaning of any Act of Congress, or of any ruling, regulation, or interpretation of the various administrative bureaus and agencies of the United States, the word 'marriage' means only a legal union between one man and one woman as husband and wife, and the word 'spouse' refers only to a person of the opposite sex who is a husband or a wife.</a:t>
            </a:r>
          </a:p>
          <a:p>
            <a:endParaRPr lang="en-US" sz="2000" dirty="0" smtClean="0"/>
          </a:p>
          <a:p>
            <a:pPr algn="ctr"/>
            <a:r>
              <a:rPr lang="en-US" sz="2000" dirty="0" smtClean="0"/>
              <a:t>Passed House, 342-67</a:t>
            </a:r>
          </a:p>
          <a:p>
            <a:pPr algn="ctr"/>
            <a:r>
              <a:rPr lang="en-US" sz="2000" dirty="0" smtClean="0"/>
              <a:t>Passed Senate, 85-14</a:t>
            </a:r>
            <a:endParaRPr lang="en-US" sz="2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8153400" cy="4832092"/>
          </a:xfrm>
          <a:prstGeom prst="rect">
            <a:avLst/>
          </a:prstGeom>
          <a:noFill/>
        </p:spPr>
        <p:txBody>
          <a:bodyPr wrap="square" rtlCol="0">
            <a:spAutoFit/>
          </a:bodyPr>
          <a:lstStyle/>
          <a:p>
            <a:pPr algn="ctr"/>
            <a:r>
              <a:rPr lang="en-US" sz="2200" dirty="0" smtClean="0"/>
              <a:t>Amendment 2—Colorado (1992)</a:t>
            </a:r>
          </a:p>
          <a:p>
            <a:endParaRPr lang="en-US" sz="2200" dirty="0" smtClean="0"/>
          </a:p>
          <a:p>
            <a:r>
              <a:rPr lang="en-US" sz="2200" b="1" dirty="0" smtClean="0"/>
              <a:t>No Protected Status Based on Homosexual, Lesbian, or Bisexual Orientation.</a:t>
            </a:r>
            <a:endParaRPr lang="en-US" sz="2200" dirty="0" smtClean="0"/>
          </a:p>
          <a:p>
            <a:endParaRPr lang="en-US" sz="2200" dirty="0" smtClean="0"/>
          </a:p>
          <a:p>
            <a:r>
              <a:rPr lang="en-US" sz="2200" dirty="0" smtClean="0"/>
              <a:t>Neither the State of Colorado, through any of its branches or departments, nor any of its agencies, political subdivisions, municipalities or school districts, shall enact, adopt or enforce </a:t>
            </a:r>
            <a:r>
              <a:rPr lang="en-US" sz="2200" b="1" dirty="0" smtClean="0">
                <a:solidFill>
                  <a:srgbClr val="FF0000"/>
                </a:solidFill>
              </a:rPr>
              <a:t>any statute, regulation, ordinance or policy whereby homosexual, lesbian or bisexual orientation, conduct, practices or relationships </a:t>
            </a:r>
            <a:r>
              <a:rPr lang="en-US" sz="2200" dirty="0" smtClean="0"/>
              <a:t>shall constitute or otherwise be the basis of or entitle any person or class of persons to have or claim any minority status, quota preferences, protected status or </a:t>
            </a:r>
            <a:r>
              <a:rPr lang="en-US" sz="2200" b="1" dirty="0" smtClean="0">
                <a:solidFill>
                  <a:srgbClr val="FF0000"/>
                </a:solidFill>
              </a:rPr>
              <a:t>claim of discrimination</a:t>
            </a:r>
            <a:r>
              <a:rPr lang="en-US" sz="2200" dirty="0" smtClean="0"/>
              <a:t>. This Section of the Constitution shall be in all respects self-executing.</a:t>
            </a:r>
            <a:endParaRPr lang="en-US" sz="2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rote a dissent, joined Scalia's dissent"/>
          <p:cNvPicPr>
            <a:picLocks noChangeAspect="1" noChangeArrowheads="1"/>
          </p:cNvPicPr>
          <p:nvPr/>
        </p:nvPicPr>
        <p:blipFill>
          <a:blip r:embed="rId3" cstate="print"/>
          <a:srcRect/>
          <a:stretch>
            <a:fillRect/>
          </a:stretch>
        </p:blipFill>
        <p:spPr bwMode="auto">
          <a:xfrm>
            <a:off x="2209800" y="457200"/>
            <a:ext cx="1104900" cy="1473200"/>
          </a:xfrm>
          <a:prstGeom prst="rect">
            <a:avLst/>
          </a:prstGeom>
          <a:noFill/>
        </p:spPr>
      </p:pic>
      <p:pic>
        <p:nvPicPr>
          <p:cNvPr id="2054" name="Picture 6" descr="Wrote a dissent, joined Rehnquist's dissent"/>
          <p:cNvPicPr>
            <a:picLocks noChangeAspect="1" noChangeArrowheads="1"/>
          </p:cNvPicPr>
          <p:nvPr/>
        </p:nvPicPr>
        <p:blipFill>
          <a:blip r:embed="rId4" cstate="print"/>
          <a:srcRect/>
          <a:stretch>
            <a:fillRect/>
          </a:stretch>
        </p:blipFill>
        <p:spPr bwMode="auto">
          <a:xfrm>
            <a:off x="4038600" y="457200"/>
            <a:ext cx="1066800" cy="1422400"/>
          </a:xfrm>
          <a:prstGeom prst="rect">
            <a:avLst/>
          </a:prstGeom>
          <a:noFill/>
        </p:spPr>
      </p:pic>
      <p:pic>
        <p:nvPicPr>
          <p:cNvPr id="2056" name="Picture 8" descr="Voted with the minority, joined Rehnquist's dissent, joined Scalia's dissent"/>
          <p:cNvPicPr>
            <a:picLocks noChangeAspect="1" noChangeArrowheads="1"/>
          </p:cNvPicPr>
          <p:nvPr/>
        </p:nvPicPr>
        <p:blipFill>
          <a:blip r:embed="rId5" cstate="print"/>
          <a:srcRect/>
          <a:stretch>
            <a:fillRect/>
          </a:stretch>
        </p:blipFill>
        <p:spPr bwMode="auto">
          <a:xfrm>
            <a:off x="5791200" y="533400"/>
            <a:ext cx="1009650" cy="1346200"/>
          </a:xfrm>
          <a:prstGeom prst="rect">
            <a:avLst/>
          </a:prstGeom>
          <a:noFill/>
        </p:spPr>
      </p:pic>
      <p:pic>
        <p:nvPicPr>
          <p:cNvPr id="2060" name="Picture 12" descr="Wrote a special concurrence"/>
          <p:cNvPicPr>
            <a:picLocks noChangeAspect="1" noChangeArrowheads="1"/>
          </p:cNvPicPr>
          <p:nvPr/>
        </p:nvPicPr>
        <p:blipFill>
          <a:blip r:embed="rId6" cstate="print"/>
          <a:srcRect/>
          <a:stretch>
            <a:fillRect/>
          </a:stretch>
        </p:blipFill>
        <p:spPr bwMode="auto">
          <a:xfrm>
            <a:off x="4724400" y="5029200"/>
            <a:ext cx="1066800" cy="1422400"/>
          </a:xfrm>
          <a:prstGeom prst="rect">
            <a:avLst/>
          </a:prstGeom>
          <a:noFill/>
        </p:spPr>
      </p:pic>
      <p:pic>
        <p:nvPicPr>
          <p:cNvPr id="2062" name="Picture 14" descr="Co-authored an opinion"/>
          <p:cNvPicPr>
            <a:picLocks noChangeAspect="1" noChangeArrowheads="1"/>
          </p:cNvPicPr>
          <p:nvPr/>
        </p:nvPicPr>
        <p:blipFill>
          <a:blip r:embed="rId7" cstate="print"/>
          <a:srcRect/>
          <a:stretch>
            <a:fillRect/>
          </a:stretch>
        </p:blipFill>
        <p:spPr bwMode="auto">
          <a:xfrm>
            <a:off x="3048000" y="2438400"/>
            <a:ext cx="1219200" cy="1625600"/>
          </a:xfrm>
          <a:prstGeom prst="rect">
            <a:avLst/>
          </a:prstGeom>
          <a:noFill/>
        </p:spPr>
      </p:pic>
      <p:pic>
        <p:nvPicPr>
          <p:cNvPr id="2064" name="Picture 16" descr="Co-authored an opinion"/>
          <p:cNvPicPr>
            <a:picLocks noChangeAspect="1" noChangeArrowheads="1"/>
          </p:cNvPicPr>
          <p:nvPr/>
        </p:nvPicPr>
        <p:blipFill>
          <a:blip r:embed="rId8" cstate="print"/>
          <a:srcRect/>
          <a:stretch>
            <a:fillRect/>
          </a:stretch>
        </p:blipFill>
        <p:spPr bwMode="auto">
          <a:xfrm>
            <a:off x="4876800" y="2438400"/>
            <a:ext cx="1219200" cy="1625600"/>
          </a:xfrm>
          <a:prstGeom prst="rect">
            <a:avLst/>
          </a:prstGeom>
          <a:noFill/>
        </p:spPr>
      </p:pic>
      <p:pic>
        <p:nvPicPr>
          <p:cNvPr id="2066" name="Picture 18" descr="Co-authored an opinion"/>
          <p:cNvPicPr>
            <a:picLocks noChangeAspect="1" noChangeArrowheads="1"/>
          </p:cNvPicPr>
          <p:nvPr/>
        </p:nvPicPr>
        <p:blipFill>
          <a:blip r:embed="rId9" cstate="print"/>
          <a:srcRect/>
          <a:stretch>
            <a:fillRect/>
          </a:stretch>
        </p:blipFill>
        <p:spPr bwMode="auto">
          <a:xfrm>
            <a:off x="6172200" y="5105400"/>
            <a:ext cx="1066800" cy="1422400"/>
          </a:xfrm>
          <a:prstGeom prst="rect">
            <a:avLst/>
          </a:prstGeom>
          <a:noFill/>
        </p:spPr>
      </p:pic>
      <p:pic>
        <p:nvPicPr>
          <p:cNvPr id="3" name="Picture 4" descr="Voted with the majority"/>
          <p:cNvPicPr>
            <a:picLocks noChangeAspect="1" noChangeArrowheads="1"/>
          </p:cNvPicPr>
          <p:nvPr/>
        </p:nvPicPr>
        <p:blipFill>
          <a:blip r:embed="rId10" cstate="print"/>
          <a:srcRect/>
          <a:stretch>
            <a:fillRect/>
          </a:stretch>
        </p:blipFill>
        <p:spPr bwMode="auto">
          <a:xfrm>
            <a:off x="3200400" y="4953000"/>
            <a:ext cx="1143000" cy="1524000"/>
          </a:xfrm>
          <a:prstGeom prst="rect">
            <a:avLst/>
          </a:prstGeom>
          <a:noFill/>
        </p:spPr>
      </p:pic>
      <p:pic>
        <p:nvPicPr>
          <p:cNvPr id="4" name="Picture 6" descr="Voted with the majority"/>
          <p:cNvPicPr>
            <a:picLocks noChangeAspect="1" noChangeArrowheads="1"/>
          </p:cNvPicPr>
          <p:nvPr/>
        </p:nvPicPr>
        <p:blipFill>
          <a:blip r:embed="rId11" cstate="print"/>
          <a:srcRect/>
          <a:stretch>
            <a:fillRect/>
          </a:stretch>
        </p:blipFill>
        <p:spPr bwMode="auto">
          <a:xfrm>
            <a:off x="1733550" y="4927600"/>
            <a:ext cx="1162050" cy="15494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8382000" cy="6986528"/>
          </a:xfrm>
          <a:prstGeom prst="rect">
            <a:avLst/>
          </a:prstGeom>
          <a:noFill/>
        </p:spPr>
        <p:txBody>
          <a:bodyPr wrap="square" rtlCol="0">
            <a:spAutoFit/>
          </a:bodyPr>
          <a:lstStyle/>
          <a:p>
            <a:pPr algn="ctr"/>
            <a:r>
              <a:rPr lang="en-US" i="1" dirty="0" err="1" smtClean="0"/>
              <a:t>Romer</a:t>
            </a:r>
            <a:r>
              <a:rPr lang="en-US" i="1" dirty="0" smtClean="0"/>
              <a:t> v. Evans </a:t>
            </a:r>
            <a:r>
              <a:rPr lang="en-US" dirty="0" smtClean="0"/>
              <a:t>(1996)</a:t>
            </a:r>
          </a:p>
          <a:p>
            <a:endParaRPr lang="en-US" dirty="0" smtClean="0"/>
          </a:p>
          <a:p>
            <a:r>
              <a:rPr lang="en-US" sz="2000" dirty="0" smtClean="0"/>
              <a:t>Amendment 2 fails, indeed defies, even this conventional [rational basis] inquiry. First, the amendment has the peculiar property of imposing a broad and undifferentiated disability on a single named group, an exceptional and, as we shall explain, invalid form of legislation. Second, its sheer breadth is so discontinuous with the reasons offered for it that the amendment seems inexplicable by anything but animus toward the class that it affects; it lacks a rational relationship to legitimate state interests…</a:t>
            </a:r>
          </a:p>
          <a:p>
            <a:endParaRPr lang="en-US" sz="2000" dirty="0" smtClean="0"/>
          </a:p>
          <a:p>
            <a:r>
              <a:rPr lang="en-US" sz="2000" dirty="0" smtClean="0"/>
              <a:t>Amendment 2 … is at once too narrow and too broad. It identifies persons by a single trait and then denies them protection across the board. The resulting disqualification of a class of persons from the right to seek specific protection from the law is unprecedented in our jurisprudence . . .</a:t>
            </a:r>
          </a:p>
          <a:p>
            <a:endParaRPr lang="en-US" sz="2000" dirty="0" smtClean="0"/>
          </a:p>
          <a:p>
            <a:r>
              <a:rPr lang="en-US" sz="2000" b="1" dirty="0" smtClean="0">
                <a:solidFill>
                  <a:srgbClr val="FF0000"/>
                </a:solidFill>
              </a:rPr>
              <a:t>We must conclude that Amendment 2 classifies homosexuals not to further a proper legislative end but to make them unequal to everyone else. This Colorado cannot do. A State cannot so deem a class of persons a stranger to its laws. </a:t>
            </a:r>
          </a:p>
          <a:p>
            <a:r>
              <a:rPr lang="en-US" dirty="0" smtClean="0"/>
              <a:t/>
            </a:r>
            <a:br>
              <a:rPr lang="en-US" dirty="0" smtClean="0"/>
            </a:br>
            <a:endParaRPr lang="en-US" dirty="0" smtClean="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0"/>
            <a:ext cx="8001000" cy="7571303"/>
          </a:xfrm>
          <a:prstGeom prst="rect">
            <a:avLst/>
          </a:prstGeom>
          <a:noFill/>
        </p:spPr>
        <p:txBody>
          <a:bodyPr wrap="square" rtlCol="0">
            <a:spAutoFit/>
          </a:bodyPr>
          <a:lstStyle/>
          <a:p>
            <a:pPr algn="ctr"/>
            <a:r>
              <a:rPr lang="en-US" i="1" dirty="0" smtClean="0"/>
              <a:t>Lawrence v. Texas </a:t>
            </a:r>
            <a:r>
              <a:rPr lang="en-US" dirty="0" smtClean="0"/>
              <a:t>(2003)</a:t>
            </a:r>
          </a:p>
          <a:p>
            <a:endParaRPr lang="en-US" dirty="0" smtClean="0"/>
          </a:p>
          <a:p>
            <a:r>
              <a:rPr lang="en-US" dirty="0" smtClean="0"/>
              <a:t>It must be acknowledged, of course, that the Court in </a:t>
            </a:r>
            <a:r>
              <a:rPr lang="en-US" i="1" dirty="0" smtClean="0"/>
              <a:t>Bowers</a:t>
            </a:r>
            <a:r>
              <a:rPr lang="en-US" dirty="0" smtClean="0"/>
              <a:t> was making the broader point that for centuries there have been powerful voices to condemn homosexual conduct as immoral. The condemnation has been shaped by religious beliefs, conceptions of right and acceptable behavior, and respect for the traditional family. For many persons these are not trivial concerns but profound and deep convictions accepted as ethical and moral principles to which they aspire and which thus determine the course of their lives. These considerations do not answer the question before us, however. The issue is whether the majority may use the power of the State to enforce these views on the whole society through operation of the criminal law . . .</a:t>
            </a:r>
          </a:p>
          <a:p>
            <a:endParaRPr lang="en-US" dirty="0" smtClean="0"/>
          </a:p>
          <a:p>
            <a:r>
              <a:rPr lang="en-US" dirty="0" smtClean="0"/>
              <a:t> </a:t>
            </a:r>
            <a:r>
              <a:rPr lang="en-US" b="1" i="1" dirty="0" smtClean="0">
                <a:solidFill>
                  <a:srgbClr val="FF0000"/>
                </a:solidFill>
              </a:rPr>
              <a:t>Bowers </a:t>
            </a:r>
            <a:r>
              <a:rPr lang="en-US" b="1" dirty="0" smtClean="0">
                <a:solidFill>
                  <a:srgbClr val="FF0000"/>
                </a:solidFill>
              </a:rPr>
              <a:t>was not correct when it was decided, and it is not correct today. It ought not to remain binding precedent. </a:t>
            </a:r>
            <a:r>
              <a:rPr lang="en-US" b="1" i="1" dirty="0" smtClean="0">
                <a:solidFill>
                  <a:srgbClr val="FF0000"/>
                </a:solidFill>
              </a:rPr>
              <a:t>Bowers </a:t>
            </a:r>
            <a:r>
              <a:rPr lang="en-US" b="1" dirty="0" smtClean="0">
                <a:solidFill>
                  <a:srgbClr val="FF0000"/>
                </a:solidFill>
              </a:rPr>
              <a:t>v. </a:t>
            </a:r>
            <a:r>
              <a:rPr lang="en-US" b="1" i="1" dirty="0" smtClean="0">
                <a:solidFill>
                  <a:srgbClr val="FF0000"/>
                </a:solidFill>
              </a:rPr>
              <a:t>Hardwick</a:t>
            </a:r>
            <a:r>
              <a:rPr lang="en-US" b="1" dirty="0" smtClean="0">
                <a:solidFill>
                  <a:srgbClr val="FF0000"/>
                </a:solidFill>
              </a:rPr>
              <a:t> should be and now is overruled….</a:t>
            </a:r>
          </a:p>
          <a:p>
            <a:endParaRPr lang="en-US" b="1" dirty="0" smtClean="0">
              <a:solidFill>
                <a:srgbClr val="FF0000"/>
              </a:solidFill>
            </a:endParaRPr>
          </a:p>
          <a:p>
            <a:r>
              <a:rPr lang="en-US" dirty="0" smtClean="0"/>
              <a:t>Had those who drew and ratified the Due Process Clauses of the </a:t>
            </a:r>
            <a:r>
              <a:rPr lang="en-US" dirty="0" smtClean="0">
                <a:hlinkClick r:id="rId3"/>
              </a:rPr>
              <a:t>Fifth Amendment</a:t>
            </a:r>
            <a:r>
              <a:rPr lang="en-US" dirty="0" smtClean="0"/>
              <a:t> or the </a:t>
            </a:r>
            <a:r>
              <a:rPr lang="en-US" dirty="0" smtClean="0">
                <a:hlinkClick r:id="rId4"/>
              </a:rPr>
              <a:t>Fourteenth Amendment</a:t>
            </a:r>
            <a:r>
              <a:rPr lang="en-US" dirty="0" smtClean="0"/>
              <a:t> known the components of liberty in its manifold possibilities, they might have been more specific. They did not presume to have this insight. They knew times can blind us to certain truths and later generations can see that laws once thought necessary and proper in fact serve only to oppress. As the Constitution endures, persons in every generation can invoke its principles in their own search for greater freedom.</a:t>
            </a:r>
          </a:p>
          <a:p>
            <a:r>
              <a:rPr lang="en-US" dirty="0" smtClean="0"/>
              <a:t/>
            </a:r>
            <a:br>
              <a:rPr lang="en-US" dirty="0" smtClean="0"/>
            </a:br>
            <a:endParaRPr lang="en-US" b="1" dirty="0">
              <a:solidFill>
                <a:srgbClr val="FF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772400" cy="6740307"/>
          </a:xfrm>
          <a:prstGeom prst="rect">
            <a:avLst/>
          </a:prstGeom>
          <a:noFill/>
        </p:spPr>
        <p:txBody>
          <a:bodyPr wrap="square" rtlCol="0">
            <a:spAutoFit/>
          </a:bodyPr>
          <a:lstStyle/>
          <a:p>
            <a:pPr algn="ctr"/>
            <a:r>
              <a:rPr lang="en-US" i="1" dirty="0" smtClean="0"/>
              <a:t>Lawrence v. Texas </a:t>
            </a:r>
            <a:r>
              <a:rPr lang="en-US" dirty="0" smtClean="0"/>
              <a:t>—Scalia dissent</a:t>
            </a:r>
          </a:p>
          <a:p>
            <a:endParaRPr lang="en-US" dirty="0" smtClean="0"/>
          </a:p>
          <a:p>
            <a:r>
              <a:rPr lang="en-US" dirty="0" smtClean="0"/>
              <a:t>Texas Penal Code Ann. §21.06(a) (2003) undoubtedly imposes constraints on liberty. So do laws prohibiting prostitution, [and] recreational use of heroin. . .</a:t>
            </a:r>
          </a:p>
          <a:p>
            <a:endParaRPr lang="en-US" dirty="0" smtClean="0"/>
          </a:p>
          <a:p>
            <a:r>
              <a:rPr lang="en-US" dirty="0" smtClean="0"/>
              <a:t>The Texas statute undeniably seeks to further the belief of its citizens that certain forms of sexual behavior are “immoral and unacceptable,” </a:t>
            </a:r>
            <a:r>
              <a:rPr lang="en-US" i="1" dirty="0" smtClean="0"/>
              <a:t>Bowers</a:t>
            </a:r>
            <a:r>
              <a:rPr lang="en-US" dirty="0" smtClean="0"/>
              <a:t>, </a:t>
            </a:r>
            <a:r>
              <a:rPr lang="en-US" i="1" dirty="0" smtClean="0"/>
              <a:t>supra</a:t>
            </a:r>
            <a:r>
              <a:rPr lang="en-US" dirty="0" smtClean="0"/>
              <a:t>, at 196--</a:t>
            </a:r>
            <a:r>
              <a:rPr lang="en-US" b="1" dirty="0" smtClean="0">
                <a:solidFill>
                  <a:srgbClr val="FF0000"/>
                </a:solidFill>
              </a:rPr>
              <a:t>the same interest furthered by criminal laws against fornication, bigamy, adultery, adult incest, bestiality, and obscenity</a:t>
            </a:r>
            <a:r>
              <a:rPr lang="en-US" dirty="0" smtClean="0"/>
              <a:t> .  . .</a:t>
            </a:r>
          </a:p>
          <a:p>
            <a:endParaRPr lang="en-US" dirty="0" smtClean="0"/>
          </a:p>
          <a:p>
            <a:r>
              <a:rPr lang="en-US" dirty="0" smtClean="0"/>
              <a:t>Today’s opinion is the product of a Court, which is the product of a law-profession culture, that has largely signed on to the so-called homosexual agenda, by which I mean the agenda promoted by some homosexual activists directed at eliminating the moral opprobrium that has traditionally attached to homosexual conduct…</a:t>
            </a:r>
          </a:p>
          <a:p>
            <a:endParaRPr lang="en-US" dirty="0" smtClean="0"/>
          </a:p>
          <a:p>
            <a:r>
              <a:rPr lang="en-US" dirty="0" smtClean="0"/>
              <a:t>Many Americans do not want persons who openly engage in homosexual conduct as partners in their business, as scoutmasters for their children, as teachers in their children’s schools, or as boarders in their home. They view this as protecting themselves and their families from a lifestyle that they believe to be immoral and destructive. </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81000"/>
            <a:ext cx="7315200" cy="6555641"/>
          </a:xfrm>
          <a:prstGeom prst="rect">
            <a:avLst/>
          </a:prstGeom>
          <a:noFill/>
        </p:spPr>
        <p:txBody>
          <a:bodyPr wrap="square" rtlCol="0">
            <a:spAutoFit/>
          </a:bodyPr>
          <a:lstStyle/>
          <a:p>
            <a:pPr algn="ctr"/>
            <a:r>
              <a:rPr lang="en-US" sz="2000" i="1" dirty="0" smtClean="0"/>
              <a:t>Lawrence v. Texas </a:t>
            </a:r>
            <a:r>
              <a:rPr lang="en-US" sz="2000" dirty="0" smtClean="0"/>
              <a:t>—more Scalia</a:t>
            </a:r>
          </a:p>
          <a:p>
            <a:endParaRPr lang="en-US" sz="2000" dirty="0" smtClean="0"/>
          </a:p>
          <a:p>
            <a:r>
              <a:rPr lang="en-US" sz="2000" dirty="0" smtClean="0"/>
              <a:t>Today’s opinion dismantles the structure of constitutional law that has permitted a distinction to be made between heterosexual and homosexual unions, insofar as formal recognition in marriage is concerned. If moral disapprobation of homosexual conduct is “no legitimate state interest” for purposes of proscribing that conduct, </a:t>
            </a:r>
            <a:r>
              <a:rPr lang="en-US" sz="2000" i="1" dirty="0" smtClean="0"/>
              <a:t>ante</a:t>
            </a:r>
            <a:r>
              <a:rPr lang="en-US" sz="2000" dirty="0" smtClean="0"/>
              <a:t>, at 18; and if, as the Court coos (casting aside all pretense of neutrality), “[w]hen sexuality finds overt expression in intimate conduct with another person, the conduct can be but one element in a personal bond that is more </a:t>
            </a:r>
            <a:r>
              <a:rPr lang="en-US" sz="2000" dirty="0" err="1" smtClean="0"/>
              <a:t>enduring,”</a:t>
            </a:r>
            <a:r>
              <a:rPr lang="en-US" sz="2000" i="1" dirty="0" err="1" smtClean="0"/>
              <a:t>ante</a:t>
            </a:r>
            <a:r>
              <a:rPr lang="en-US" sz="2000" dirty="0" smtClean="0"/>
              <a:t>, at 6; </a:t>
            </a:r>
            <a:r>
              <a:rPr lang="en-US" sz="2000" b="1" dirty="0" smtClean="0">
                <a:solidFill>
                  <a:srgbClr val="FF0000"/>
                </a:solidFill>
              </a:rPr>
              <a:t>what justification could there possibly be for denying the benefits of marriage to homosexual couples exercising “[t]he liberty protected by the Constitution,” </a:t>
            </a:r>
            <a:r>
              <a:rPr lang="en-US" sz="2000" b="1" i="1" dirty="0" smtClean="0">
                <a:solidFill>
                  <a:srgbClr val="FF0000"/>
                </a:solidFill>
              </a:rPr>
              <a:t>ibid</a:t>
            </a:r>
            <a:r>
              <a:rPr lang="en-US" sz="2000" b="1" dirty="0" smtClean="0">
                <a:solidFill>
                  <a:srgbClr val="FF0000"/>
                </a:solidFill>
              </a:rPr>
              <a:t>.? Surely not the encouragement of procreation, since the sterile and the elderly are allowed to marry. This case “does not involve” the issue of homosexual marriage only if one entertains the belief that principle and logic have nothing to do with the decisions of this Court. Many will hope that, as the Court comfortingly assures us, this is so.</a:t>
            </a:r>
          </a:p>
          <a:p>
            <a:r>
              <a:rPr lang="en-US" sz="2000" dirty="0" smtClean="0"/>
              <a:t/>
            </a:r>
            <a:br>
              <a:rPr lang="en-US" sz="2000" dirty="0" smtClean="0"/>
            </a:br>
            <a:endParaRPr lang="en-US" sz="20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 187.jpg"/>
          <p:cNvPicPr>
            <a:picLocks noChangeAspect="1"/>
          </p:cNvPicPr>
          <p:nvPr/>
        </p:nvPicPr>
        <p:blipFill>
          <a:blip r:embed="rId3" cstate="print"/>
          <a:stretch>
            <a:fillRect/>
          </a:stretch>
        </p:blipFill>
        <p:spPr>
          <a:xfrm>
            <a:off x="100207" y="762000"/>
            <a:ext cx="9075107" cy="52578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lson.PNG"/>
          <p:cNvPicPr>
            <a:picLocks noChangeAspect="1"/>
          </p:cNvPicPr>
          <p:nvPr/>
        </p:nvPicPr>
        <p:blipFill>
          <a:blip r:embed="rId3" cstate="print"/>
          <a:stretch>
            <a:fillRect/>
          </a:stretch>
        </p:blipFill>
        <p:spPr>
          <a:xfrm>
            <a:off x="107397" y="152400"/>
            <a:ext cx="9152436" cy="6248399"/>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 187 map.png"/>
          <p:cNvPicPr>
            <a:picLocks noChangeAspect="1"/>
          </p:cNvPicPr>
          <p:nvPr/>
        </p:nvPicPr>
        <p:blipFill>
          <a:blip r:embed="rId3" cstate="print"/>
          <a:stretch>
            <a:fillRect/>
          </a:stretch>
        </p:blipFill>
        <p:spPr>
          <a:xfrm>
            <a:off x="1926844" y="228600"/>
            <a:ext cx="5354828" cy="63246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_209.jpg"/>
          <p:cNvPicPr>
            <a:picLocks noChangeAspect="1"/>
          </p:cNvPicPr>
          <p:nvPr/>
        </p:nvPicPr>
        <p:blipFill>
          <a:blip r:embed="rId3" cstate="print"/>
          <a:stretch>
            <a:fillRect/>
          </a:stretch>
        </p:blipFill>
        <p:spPr>
          <a:xfrm>
            <a:off x="1006438" y="381000"/>
            <a:ext cx="7318786" cy="59436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9.gif"/>
          <p:cNvPicPr>
            <a:picLocks noChangeAspect="1"/>
          </p:cNvPicPr>
          <p:nvPr/>
        </p:nvPicPr>
        <p:blipFill>
          <a:blip r:embed="rId3" cstate="print"/>
          <a:stretch>
            <a:fillRect/>
          </a:stretch>
        </p:blipFill>
        <p:spPr>
          <a:xfrm>
            <a:off x="1874671" y="304800"/>
            <a:ext cx="5394658" cy="624839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819</TotalTime>
  <Words>1426</Words>
  <Application>Microsoft Office PowerPoint</Application>
  <PresentationFormat>On-screen Show (4:3)</PresentationFormat>
  <Paragraphs>158</Paragraphs>
  <Slides>43</Slides>
  <Notes>43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21</cp:revision>
  <dcterms:created xsi:type="dcterms:W3CDTF">2011-04-14T15:44:48Z</dcterms:created>
  <dcterms:modified xsi:type="dcterms:W3CDTF">2011-04-28T16:23:14Z</dcterms:modified>
</cp:coreProperties>
</file>