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59" r:id="rId2"/>
    <p:sldId id="360" r:id="rId3"/>
    <p:sldId id="361" r:id="rId4"/>
    <p:sldId id="362" r:id="rId5"/>
    <p:sldId id="365" r:id="rId6"/>
    <p:sldId id="366" r:id="rId7"/>
    <p:sldId id="335" r:id="rId8"/>
    <p:sldId id="357" r:id="rId9"/>
    <p:sldId id="372" r:id="rId10"/>
    <p:sldId id="338" r:id="rId11"/>
    <p:sldId id="340" r:id="rId12"/>
    <p:sldId id="370" r:id="rId13"/>
    <p:sldId id="371" r:id="rId14"/>
    <p:sldId id="367" r:id="rId15"/>
    <p:sldId id="349" r:id="rId16"/>
    <p:sldId id="358" r:id="rId17"/>
    <p:sldId id="363" r:id="rId18"/>
    <p:sldId id="364" r:id="rId19"/>
    <p:sldId id="356" r:id="rId20"/>
    <p:sldId id="368" r:id="rId21"/>
    <p:sldId id="316" r:id="rId22"/>
    <p:sldId id="327" r:id="rId23"/>
    <p:sldId id="318" r:id="rId24"/>
    <p:sldId id="353" r:id="rId25"/>
    <p:sldId id="352" r:id="rId26"/>
    <p:sldId id="350"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A5E016-67DE-49BA-91A6-F3C553706FE2}" type="datetimeFigureOut">
              <a:rPr lang="en-US" smtClean="0"/>
              <a:t>31-Jan-14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10122B-031B-421E-B036-58C285C38384}" type="slidenum">
              <a:rPr lang="en-US" smtClean="0"/>
              <a:t>‹#›</a:t>
            </a:fld>
            <a:endParaRPr lang="en-US"/>
          </a:p>
        </p:txBody>
      </p:sp>
    </p:spTree>
    <p:extLst>
      <p:ext uri="{BB962C8B-B14F-4D97-AF65-F5344CB8AC3E}">
        <p14:creationId xmlns:p14="http://schemas.microsoft.com/office/powerpoint/2010/main" val="2628892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17B128-D8E9-4BFF-9C5F-25B5786FF6F1}" type="datetimeFigureOut">
              <a:rPr lang="en-US" smtClean="0"/>
              <a:t>31-Jan-14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F540D-3FE9-4598-8E10-4DEA15F544B2}" type="slidenum">
              <a:rPr lang="en-US" smtClean="0"/>
              <a:t>‹#›</a:t>
            </a:fld>
            <a:endParaRPr lang="en-US"/>
          </a:p>
        </p:txBody>
      </p:sp>
    </p:spTree>
    <p:extLst>
      <p:ext uri="{BB962C8B-B14F-4D97-AF65-F5344CB8AC3E}">
        <p14:creationId xmlns:p14="http://schemas.microsoft.com/office/powerpoint/2010/main" val="1318743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7B128-D8E9-4BFF-9C5F-25B5786FF6F1}" type="datetimeFigureOut">
              <a:rPr lang="en-US" smtClean="0"/>
              <a:t>31-Jan-14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F540D-3FE9-4598-8E10-4DEA15F544B2}" type="slidenum">
              <a:rPr lang="en-US" smtClean="0"/>
              <a:t>‹#›</a:t>
            </a:fld>
            <a:endParaRPr lang="en-US"/>
          </a:p>
        </p:txBody>
      </p:sp>
    </p:spTree>
    <p:extLst>
      <p:ext uri="{BB962C8B-B14F-4D97-AF65-F5344CB8AC3E}">
        <p14:creationId xmlns:p14="http://schemas.microsoft.com/office/powerpoint/2010/main" val="3250042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17B128-D8E9-4BFF-9C5F-25B5786FF6F1}" type="datetimeFigureOut">
              <a:rPr lang="en-US" smtClean="0"/>
              <a:t>31-Jan-14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F540D-3FE9-4598-8E10-4DEA15F544B2}" type="slidenum">
              <a:rPr lang="en-US" smtClean="0"/>
              <a:t>‹#›</a:t>
            </a:fld>
            <a:endParaRPr lang="en-US"/>
          </a:p>
        </p:txBody>
      </p:sp>
    </p:spTree>
    <p:extLst>
      <p:ext uri="{BB962C8B-B14F-4D97-AF65-F5344CB8AC3E}">
        <p14:creationId xmlns:p14="http://schemas.microsoft.com/office/powerpoint/2010/main" val="2954907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17B128-D8E9-4BFF-9C5F-25B5786FF6F1}" type="datetimeFigureOut">
              <a:rPr lang="en-US" smtClean="0"/>
              <a:t>31-Jan-14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1F540D-3FE9-4598-8E10-4DEA15F544B2}" type="slidenum">
              <a:rPr lang="en-US" smtClean="0"/>
              <a:t>‹#›</a:t>
            </a:fld>
            <a:endParaRPr lang="en-US"/>
          </a:p>
        </p:txBody>
      </p:sp>
    </p:spTree>
    <p:extLst>
      <p:ext uri="{BB962C8B-B14F-4D97-AF65-F5344CB8AC3E}">
        <p14:creationId xmlns:p14="http://schemas.microsoft.com/office/powerpoint/2010/main" val="2391368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17B128-D8E9-4BFF-9C5F-25B5786FF6F1}" type="datetimeFigureOut">
              <a:rPr lang="en-US" smtClean="0"/>
              <a:t>31-Jan-14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1F540D-3FE9-4598-8E10-4DEA15F544B2}" type="slidenum">
              <a:rPr lang="en-US" smtClean="0"/>
              <a:t>‹#›</a:t>
            </a:fld>
            <a:endParaRPr lang="en-US"/>
          </a:p>
        </p:txBody>
      </p:sp>
    </p:spTree>
    <p:extLst>
      <p:ext uri="{BB962C8B-B14F-4D97-AF65-F5344CB8AC3E}">
        <p14:creationId xmlns:p14="http://schemas.microsoft.com/office/powerpoint/2010/main" val="3154454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17B128-D8E9-4BFF-9C5F-25B5786FF6F1}" type="datetimeFigureOut">
              <a:rPr lang="en-US" smtClean="0"/>
              <a:t>31-Jan-14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1F540D-3FE9-4598-8E10-4DEA15F544B2}" type="slidenum">
              <a:rPr lang="en-US" smtClean="0"/>
              <a:t>‹#›</a:t>
            </a:fld>
            <a:endParaRPr lang="en-US"/>
          </a:p>
        </p:txBody>
      </p:sp>
    </p:spTree>
    <p:extLst>
      <p:ext uri="{BB962C8B-B14F-4D97-AF65-F5344CB8AC3E}">
        <p14:creationId xmlns:p14="http://schemas.microsoft.com/office/powerpoint/2010/main" val="1709299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7B128-D8E9-4BFF-9C5F-25B5786FF6F1}" type="datetimeFigureOut">
              <a:rPr lang="en-US" smtClean="0"/>
              <a:t>31-Jan-14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1F540D-3FE9-4598-8E10-4DEA15F544B2}" type="slidenum">
              <a:rPr lang="en-US" smtClean="0"/>
              <a:t>‹#›</a:t>
            </a:fld>
            <a:endParaRPr lang="en-US"/>
          </a:p>
        </p:txBody>
      </p:sp>
    </p:spTree>
    <p:extLst>
      <p:ext uri="{BB962C8B-B14F-4D97-AF65-F5344CB8AC3E}">
        <p14:creationId xmlns:p14="http://schemas.microsoft.com/office/powerpoint/2010/main" val="1726499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7B128-D8E9-4BFF-9C5F-25B5786FF6F1}" type="datetimeFigureOut">
              <a:rPr lang="en-US" smtClean="0"/>
              <a:t>31-Jan-14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1F540D-3FE9-4598-8E10-4DEA15F544B2}" type="slidenum">
              <a:rPr lang="en-US" smtClean="0"/>
              <a:t>‹#›</a:t>
            </a:fld>
            <a:endParaRPr lang="en-US"/>
          </a:p>
        </p:txBody>
      </p:sp>
    </p:spTree>
    <p:extLst>
      <p:ext uri="{BB962C8B-B14F-4D97-AF65-F5344CB8AC3E}">
        <p14:creationId xmlns:p14="http://schemas.microsoft.com/office/powerpoint/2010/main" val="2034925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7B128-D8E9-4BFF-9C5F-25B5786FF6F1}" type="datetimeFigureOut">
              <a:rPr lang="en-US" smtClean="0"/>
              <a:t>31-Jan-14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1F540D-3FE9-4598-8E10-4DEA15F544B2}" type="slidenum">
              <a:rPr lang="en-US" smtClean="0"/>
              <a:t>‹#›</a:t>
            </a:fld>
            <a:endParaRPr lang="en-US"/>
          </a:p>
        </p:txBody>
      </p:sp>
    </p:spTree>
    <p:extLst>
      <p:ext uri="{BB962C8B-B14F-4D97-AF65-F5344CB8AC3E}">
        <p14:creationId xmlns:p14="http://schemas.microsoft.com/office/powerpoint/2010/main" val="3840259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7B128-D8E9-4BFF-9C5F-25B5786FF6F1}" type="datetimeFigureOut">
              <a:rPr lang="en-US" smtClean="0"/>
              <a:t>31-Jan-14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F540D-3FE9-4598-8E10-4DEA15F544B2}" type="slidenum">
              <a:rPr lang="en-US" smtClean="0"/>
              <a:t>‹#›</a:t>
            </a:fld>
            <a:endParaRPr lang="en-US"/>
          </a:p>
        </p:txBody>
      </p:sp>
    </p:spTree>
    <p:extLst>
      <p:ext uri="{BB962C8B-B14F-4D97-AF65-F5344CB8AC3E}">
        <p14:creationId xmlns:p14="http://schemas.microsoft.com/office/powerpoint/2010/main" val="2573378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7B128-D8E9-4BFF-9C5F-25B5786FF6F1}" type="datetimeFigureOut">
              <a:rPr lang="en-US" smtClean="0"/>
              <a:t>31-Jan-14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F540D-3FE9-4598-8E10-4DEA15F544B2}" type="slidenum">
              <a:rPr lang="en-US" smtClean="0"/>
              <a:t>‹#›</a:t>
            </a:fld>
            <a:endParaRPr lang="en-US"/>
          </a:p>
        </p:txBody>
      </p:sp>
    </p:spTree>
    <p:extLst>
      <p:ext uri="{BB962C8B-B14F-4D97-AF65-F5344CB8AC3E}">
        <p14:creationId xmlns:p14="http://schemas.microsoft.com/office/powerpoint/2010/main" val="1084405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7B128-D8E9-4BFF-9C5F-25B5786FF6F1}" type="datetimeFigureOut">
              <a:rPr lang="en-US" smtClean="0"/>
              <a:t>31-Jan-14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1F540D-3FE9-4598-8E10-4DEA15F544B2}" type="slidenum">
              <a:rPr lang="en-US" smtClean="0"/>
              <a:t>‹#›</a:t>
            </a:fld>
            <a:endParaRPr lang="en-US"/>
          </a:p>
        </p:txBody>
      </p:sp>
    </p:spTree>
    <p:extLst>
      <p:ext uri="{BB962C8B-B14F-4D97-AF65-F5344CB8AC3E}">
        <p14:creationId xmlns:p14="http://schemas.microsoft.com/office/powerpoint/2010/main" val="11902639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3915603" cy="4724400"/>
          </a:xfrm>
          <a:prstGeom prst="rect">
            <a:avLst/>
          </a:prstGeom>
        </p:spPr>
      </p:pic>
      <p:sp>
        <p:nvSpPr>
          <p:cNvPr id="3" name="Rectangle 2"/>
          <p:cNvSpPr/>
          <p:nvPr/>
        </p:nvSpPr>
        <p:spPr>
          <a:xfrm>
            <a:off x="4876800" y="1443841"/>
            <a:ext cx="4191000" cy="3970318"/>
          </a:xfrm>
          <a:prstGeom prst="rect">
            <a:avLst/>
          </a:prstGeom>
        </p:spPr>
        <p:txBody>
          <a:bodyPr wrap="square">
            <a:spAutoFit/>
          </a:bodyPr>
          <a:lstStyle/>
          <a:p>
            <a:pPr algn="ctr"/>
            <a:r>
              <a:rPr lang="en-US" dirty="0">
                <a:solidFill>
                  <a:prstClr val="black"/>
                </a:solidFill>
              </a:rPr>
              <a:t>Morrill Act (1862)</a:t>
            </a:r>
          </a:p>
          <a:p>
            <a:endParaRPr lang="en-US" dirty="0">
              <a:solidFill>
                <a:prstClr val="black"/>
              </a:solidFill>
            </a:endParaRPr>
          </a:p>
          <a:p>
            <a:r>
              <a:rPr lang="en-US" dirty="0">
                <a:solidFill>
                  <a:prstClr val="black"/>
                </a:solidFill>
              </a:rPr>
              <a:t>Sale of federal public land for the “maintenance of at least one college where the leading object shall be, without excluding other scientific and classical studies and including military tactics, to teach such branches of learning as are related to agriculture and the mechanic arts, in such manner as the legislatures of the States may respectively prescribe, in order to promote the liberal and practical education of the industrial classes in the several pursuits and professions in life.”</a:t>
            </a:r>
          </a:p>
        </p:txBody>
      </p:sp>
    </p:spTree>
    <p:extLst>
      <p:ext uri="{BB962C8B-B14F-4D97-AF65-F5344CB8AC3E}">
        <p14:creationId xmlns:p14="http://schemas.microsoft.com/office/powerpoint/2010/main" val="21526541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8613" y="-257175"/>
            <a:ext cx="9801225" cy="7372350"/>
          </a:xfrm>
          <a:prstGeom prst="rect">
            <a:avLst/>
          </a:prstGeom>
        </p:spPr>
      </p:pic>
    </p:spTree>
    <p:extLst>
      <p:ext uri="{BB962C8B-B14F-4D97-AF65-F5344CB8AC3E}">
        <p14:creationId xmlns:p14="http://schemas.microsoft.com/office/powerpoint/2010/main" val="32561007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381000"/>
            <a:ext cx="6781800" cy="5940088"/>
          </a:xfrm>
          <a:prstGeom prst="rect">
            <a:avLst/>
          </a:prstGeom>
          <a:noFill/>
        </p:spPr>
        <p:txBody>
          <a:bodyPr wrap="square" rtlCol="0">
            <a:spAutoFit/>
          </a:bodyPr>
          <a:lstStyle/>
          <a:p>
            <a:r>
              <a:rPr lang="en-US" sz="2000" dirty="0">
                <a:solidFill>
                  <a:prstClr val="black"/>
                </a:solidFill>
              </a:rPr>
              <a:t>The mission of the University of Michigan is to serve the people of Michigan and the world through preeminence in creating, communicating, preserving and applying knowledge, art, and academic values, and in </a:t>
            </a:r>
            <a:r>
              <a:rPr lang="en-US" sz="2000" b="1" dirty="0">
                <a:solidFill>
                  <a:srgbClr val="FF0000"/>
                </a:solidFill>
              </a:rPr>
              <a:t>developing leaders and citizens</a:t>
            </a:r>
            <a:r>
              <a:rPr lang="en-US" sz="2000" dirty="0">
                <a:solidFill>
                  <a:srgbClr val="FF0000"/>
                </a:solidFill>
              </a:rPr>
              <a:t> </a:t>
            </a:r>
            <a:r>
              <a:rPr lang="en-US" sz="2000" dirty="0">
                <a:solidFill>
                  <a:prstClr val="black"/>
                </a:solidFill>
              </a:rPr>
              <a:t>who will challenge the present and enrich the </a:t>
            </a:r>
            <a:r>
              <a:rPr lang="en-US" sz="2000" dirty="0" smtClean="0">
                <a:solidFill>
                  <a:prstClr val="black"/>
                </a:solidFill>
              </a:rPr>
              <a:t>future…</a:t>
            </a:r>
          </a:p>
          <a:p>
            <a:endParaRPr lang="en-US" sz="2000" dirty="0">
              <a:solidFill>
                <a:prstClr val="black"/>
              </a:solidFill>
            </a:endParaRPr>
          </a:p>
          <a:p>
            <a:r>
              <a:rPr lang="en-US" sz="2000" dirty="0">
                <a:solidFill>
                  <a:prstClr val="black"/>
                </a:solidFill>
              </a:rPr>
              <a:t>To create a brilliant future for the University of Illinois in which the students, faculty and staff thrive and the </a:t>
            </a:r>
            <a:r>
              <a:rPr lang="en-US" sz="2000" b="1" dirty="0">
                <a:solidFill>
                  <a:srgbClr val="FF0000"/>
                </a:solidFill>
              </a:rPr>
              <a:t>citizens of Illinois, the nation</a:t>
            </a:r>
            <a:r>
              <a:rPr lang="en-US" sz="2000" dirty="0">
                <a:solidFill>
                  <a:prstClr val="black"/>
                </a:solidFill>
              </a:rPr>
              <a:t> and the world </a:t>
            </a:r>
            <a:r>
              <a:rPr lang="en-US" sz="2000" dirty="0" smtClean="0">
                <a:solidFill>
                  <a:prstClr val="black"/>
                </a:solidFill>
              </a:rPr>
              <a:t>benefit…</a:t>
            </a:r>
          </a:p>
          <a:p>
            <a:endParaRPr lang="en-US" sz="2000" dirty="0">
              <a:solidFill>
                <a:prstClr val="black"/>
              </a:solidFill>
            </a:endParaRPr>
          </a:p>
          <a:p>
            <a:r>
              <a:rPr lang="en-US" sz="2000" dirty="0">
                <a:solidFill>
                  <a:prstClr val="black"/>
                </a:solidFill>
              </a:rPr>
              <a:t>Santa Clara University will </a:t>
            </a:r>
            <a:r>
              <a:rPr lang="en-US" sz="2000" b="1" dirty="0">
                <a:solidFill>
                  <a:srgbClr val="FF0000"/>
                </a:solidFill>
              </a:rPr>
              <a:t>educate citizens </a:t>
            </a:r>
            <a:r>
              <a:rPr lang="en-US" sz="2000" dirty="0">
                <a:solidFill>
                  <a:prstClr val="black"/>
                </a:solidFill>
              </a:rPr>
              <a:t>and leaders of competence, conscience, and compassion and cultivate knowledge and faith to build a more humane, just, and sustainable </a:t>
            </a:r>
            <a:r>
              <a:rPr lang="en-US" sz="2000" dirty="0" smtClean="0">
                <a:solidFill>
                  <a:prstClr val="black"/>
                </a:solidFill>
              </a:rPr>
              <a:t>world…</a:t>
            </a:r>
          </a:p>
          <a:p>
            <a:endParaRPr lang="en-US" sz="2000" dirty="0">
              <a:solidFill>
                <a:prstClr val="black"/>
              </a:solidFill>
            </a:endParaRPr>
          </a:p>
          <a:p>
            <a:r>
              <a:rPr lang="en-US" sz="2000" dirty="0">
                <a:solidFill>
                  <a:prstClr val="black"/>
                </a:solidFill>
              </a:rPr>
              <a:t>We </a:t>
            </a:r>
            <a:r>
              <a:rPr lang="en-US" sz="2000" dirty="0" smtClean="0">
                <a:solidFill>
                  <a:prstClr val="black"/>
                </a:solidFill>
              </a:rPr>
              <a:t>[at James Madison University] are </a:t>
            </a:r>
            <a:r>
              <a:rPr lang="en-US" sz="2000" dirty="0">
                <a:solidFill>
                  <a:prstClr val="black"/>
                </a:solidFill>
              </a:rPr>
              <a:t>a community committed to </a:t>
            </a:r>
            <a:r>
              <a:rPr lang="en-US" sz="2000" b="1" dirty="0">
                <a:solidFill>
                  <a:srgbClr val="FF0000"/>
                </a:solidFill>
              </a:rPr>
              <a:t>preparing students </a:t>
            </a:r>
            <a:r>
              <a:rPr lang="en-US" sz="2000" b="1" dirty="0" smtClean="0">
                <a:solidFill>
                  <a:srgbClr val="FF0000"/>
                </a:solidFill>
              </a:rPr>
              <a:t>to </a:t>
            </a:r>
            <a:r>
              <a:rPr lang="en-US" sz="2000" b="1" dirty="0">
                <a:solidFill>
                  <a:srgbClr val="FF0000"/>
                </a:solidFill>
              </a:rPr>
              <a:t>be educated and enlightened citizens</a:t>
            </a:r>
            <a:r>
              <a:rPr lang="en-US" sz="2000" dirty="0">
                <a:solidFill>
                  <a:prstClr val="black"/>
                </a:solidFill>
              </a:rPr>
              <a:t> </a:t>
            </a:r>
            <a:r>
              <a:rPr lang="en-US" sz="2000" dirty="0" smtClean="0">
                <a:solidFill>
                  <a:prstClr val="black"/>
                </a:solidFill>
              </a:rPr>
              <a:t>who </a:t>
            </a:r>
            <a:r>
              <a:rPr lang="en-US" sz="2000" dirty="0">
                <a:solidFill>
                  <a:prstClr val="black"/>
                </a:solidFill>
              </a:rPr>
              <a:t>lead productive and meaningful </a:t>
            </a:r>
            <a:r>
              <a:rPr lang="en-US" sz="2000" dirty="0" smtClean="0">
                <a:solidFill>
                  <a:prstClr val="black"/>
                </a:solidFill>
              </a:rPr>
              <a:t>lives.</a:t>
            </a:r>
            <a:endParaRPr lang="en-US" sz="2000" dirty="0">
              <a:solidFill>
                <a:prstClr val="black"/>
              </a:solidFill>
            </a:endParaRPr>
          </a:p>
          <a:p>
            <a:endParaRPr lang="en-US" sz="2000" dirty="0">
              <a:solidFill>
                <a:prstClr val="black"/>
              </a:solidFill>
            </a:endParaRPr>
          </a:p>
        </p:txBody>
      </p:sp>
    </p:spTree>
    <p:extLst>
      <p:ext uri="{BB962C8B-B14F-4D97-AF65-F5344CB8AC3E}">
        <p14:creationId xmlns:p14="http://schemas.microsoft.com/office/powerpoint/2010/main" val="770014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457200"/>
            <a:ext cx="7010400" cy="7294305"/>
          </a:xfrm>
          <a:prstGeom prst="rect">
            <a:avLst/>
          </a:prstGeom>
          <a:noFill/>
        </p:spPr>
        <p:txBody>
          <a:bodyPr wrap="square" rtlCol="0">
            <a:spAutoFit/>
          </a:bodyPr>
          <a:lstStyle/>
          <a:p>
            <a:r>
              <a:rPr lang="en-US" dirty="0"/>
              <a:t>As the public liberal arts college for the state of Maine, the University of Maine at Farmington prepares students for </a:t>
            </a:r>
            <a:r>
              <a:rPr lang="en-US" b="1" dirty="0">
                <a:solidFill>
                  <a:srgbClr val="FF0000"/>
                </a:solidFill>
              </a:rPr>
              <a:t>engaged </a:t>
            </a:r>
            <a:r>
              <a:rPr lang="en-US" b="1" dirty="0" smtClean="0">
                <a:solidFill>
                  <a:srgbClr val="FF0000"/>
                </a:solidFill>
              </a:rPr>
              <a:t>citizenship</a:t>
            </a:r>
            <a:r>
              <a:rPr lang="en-US" dirty="0" smtClean="0"/>
              <a:t>…</a:t>
            </a:r>
          </a:p>
          <a:p>
            <a:endParaRPr lang="en-US" dirty="0"/>
          </a:p>
          <a:p>
            <a:r>
              <a:rPr lang="en-US" dirty="0"/>
              <a:t>The University </a:t>
            </a:r>
            <a:r>
              <a:rPr lang="en-US" dirty="0" smtClean="0"/>
              <a:t>[of </a:t>
            </a:r>
            <a:r>
              <a:rPr lang="en-US" dirty="0"/>
              <a:t>Maine at Presque </a:t>
            </a:r>
            <a:r>
              <a:rPr lang="en-US" dirty="0" smtClean="0"/>
              <a:t>Isle] affirms</a:t>
            </a:r>
            <a:r>
              <a:rPr lang="en-US" dirty="0"/>
              <a:t>, as central to its mission, commitment </a:t>
            </a:r>
            <a:r>
              <a:rPr lang="en-US" dirty="0" smtClean="0"/>
              <a:t>to . . . public </a:t>
            </a:r>
            <a:r>
              <a:rPr lang="en-US" dirty="0"/>
              <a:t>service </a:t>
            </a:r>
            <a:r>
              <a:rPr lang="en-US" b="1" dirty="0">
                <a:solidFill>
                  <a:srgbClr val="FF0000"/>
                </a:solidFill>
              </a:rPr>
              <a:t>which promotes the well-being of the </a:t>
            </a:r>
            <a:r>
              <a:rPr lang="en-US" b="1" dirty="0" smtClean="0">
                <a:solidFill>
                  <a:srgbClr val="FF0000"/>
                </a:solidFill>
              </a:rPr>
              <a:t>State’s citizenry</a:t>
            </a:r>
            <a:r>
              <a:rPr lang="en-US" dirty="0" smtClean="0"/>
              <a:t>.</a:t>
            </a:r>
          </a:p>
          <a:p>
            <a:endParaRPr lang="en-US" dirty="0"/>
          </a:p>
          <a:p>
            <a:r>
              <a:rPr lang="en-US" dirty="0"/>
              <a:t>It is hoped that </a:t>
            </a:r>
            <a:r>
              <a:rPr lang="en-US" dirty="0" smtClean="0"/>
              <a:t>[Colby] students </a:t>
            </a:r>
            <a:r>
              <a:rPr lang="en-US" dirty="0"/>
              <a:t>will become critical and imaginative thinkers who </a:t>
            </a:r>
            <a:r>
              <a:rPr lang="en-US" dirty="0" smtClean="0"/>
              <a:t>are . . . </a:t>
            </a:r>
            <a:r>
              <a:rPr lang="en-US" b="1" dirty="0" smtClean="0">
                <a:solidFill>
                  <a:srgbClr val="FF0000"/>
                </a:solidFill>
              </a:rPr>
              <a:t>willing </a:t>
            </a:r>
            <a:r>
              <a:rPr lang="en-US" b="1" dirty="0">
                <a:solidFill>
                  <a:srgbClr val="FF0000"/>
                </a:solidFill>
              </a:rPr>
              <a:t>to assume leadership roles as </a:t>
            </a:r>
            <a:r>
              <a:rPr lang="en-US" dirty="0"/>
              <a:t>students and </a:t>
            </a:r>
            <a:r>
              <a:rPr lang="en-US" b="1" dirty="0" smtClean="0">
                <a:solidFill>
                  <a:srgbClr val="FF0000"/>
                </a:solidFill>
              </a:rPr>
              <a:t>citizens</a:t>
            </a:r>
            <a:r>
              <a:rPr lang="en-US" dirty="0" smtClean="0"/>
              <a:t>.</a:t>
            </a:r>
          </a:p>
          <a:p>
            <a:endParaRPr lang="en-US" dirty="0"/>
          </a:p>
          <a:p>
            <a:r>
              <a:rPr lang="en-US" dirty="0"/>
              <a:t>Through its undergraduate, graduate, and professional programs, USM faculty members </a:t>
            </a:r>
            <a:r>
              <a:rPr lang="en-US" b="1" dirty="0">
                <a:solidFill>
                  <a:srgbClr val="FF0000"/>
                </a:solidFill>
              </a:rPr>
              <a:t>educate future leaders </a:t>
            </a:r>
            <a:r>
              <a:rPr lang="en-US" dirty="0"/>
              <a:t>in the liberal arts and sciences, engineering and technology, health and social services, education, business, law, and </a:t>
            </a:r>
            <a:r>
              <a:rPr lang="en-US" b="1" dirty="0">
                <a:solidFill>
                  <a:srgbClr val="FF0000"/>
                </a:solidFill>
              </a:rPr>
              <a:t>public service</a:t>
            </a:r>
            <a:r>
              <a:rPr lang="en-US" dirty="0" smtClean="0"/>
              <a:t>.</a:t>
            </a:r>
          </a:p>
          <a:p>
            <a:endParaRPr lang="en-US" dirty="0"/>
          </a:p>
          <a:p>
            <a:r>
              <a:rPr lang="en-US" dirty="0" smtClean="0"/>
              <a:t>The </a:t>
            </a:r>
            <a:r>
              <a:rPr lang="en-US" dirty="0"/>
              <a:t>unevenness of American secondary education, the diversity of student backgrounds and the </a:t>
            </a:r>
            <a:r>
              <a:rPr lang="en-US" b="1" dirty="0">
                <a:solidFill>
                  <a:srgbClr val="FF0000"/>
                </a:solidFill>
              </a:rPr>
              <a:t>demands of college-level work and effective citizenship </a:t>
            </a:r>
            <a:r>
              <a:rPr lang="en-US" dirty="0"/>
              <a:t>all require that </a:t>
            </a:r>
            <a:r>
              <a:rPr lang="en-US" dirty="0" smtClean="0"/>
              <a:t>[Bowdoin] College </a:t>
            </a:r>
            <a:r>
              <a:rPr lang="en-US" dirty="0"/>
              <a:t>enable students to master essential quantitative and writing skills and skills of oral communication, with the guidance of faculty, other professionals and qualified student peers.</a:t>
            </a:r>
            <a:endParaRPr lang="en-US" dirty="0" smtClean="0"/>
          </a:p>
          <a:p>
            <a:endParaRPr lang="en-US" dirty="0"/>
          </a:p>
          <a:p>
            <a:endParaRPr lang="en-US" dirty="0"/>
          </a:p>
          <a:p>
            <a:endParaRPr lang="en-US" dirty="0"/>
          </a:p>
        </p:txBody>
      </p:sp>
    </p:spTree>
    <p:extLst>
      <p:ext uri="{BB962C8B-B14F-4D97-AF65-F5344CB8AC3E}">
        <p14:creationId xmlns:p14="http://schemas.microsoft.com/office/powerpoint/2010/main" val="1775282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1981200"/>
            <a:ext cx="6705600" cy="3631763"/>
          </a:xfrm>
          <a:prstGeom prst="rect">
            <a:avLst/>
          </a:prstGeom>
          <a:noFill/>
        </p:spPr>
        <p:txBody>
          <a:bodyPr wrap="square" rtlCol="0">
            <a:spAutoFit/>
          </a:bodyPr>
          <a:lstStyle/>
          <a:p>
            <a:endParaRPr lang="en-US" dirty="0" smtClean="0"/>
          </a:p>
          <a:p>
            <a:endParaRPr lang="en-US" dirty="0"/>
          </a:p>
          <a:p>
            <a:endParaRPr lang="en-US" dirty="0" smtClean="0"/>
          </a:p>
          <a:p>
            <a:endParaRPr lang="en-US" dirty="0"/>
          </a:p>
          <a:p>
            <a:endParaRPr lang="en-US" dirty="0" smtClean="0"/>
          </a:p>
          <a:p>
            <a:r>
              <a:rPr lang="en-US" sz="2000" dirty="0" smtClean="0"/>
              <a:t>“We [at Bowdoin] are </a:t>
            </a:r>
            <a:r>
              <a:rPr lang="en-US" sz="2000" dirty="0"/>
              <a:t>also committed to </a:t>
            </a:r>
            <a:r>
              <a:rPr lang="en-US" sz="2000" dirty="0">
                <a:solidFill>
                  <a:srgbClr val="FF0000"/>
                </a:solidFill>
              </a:rPr>
              <a:t>preparing our students to become global citizens </a:t>
            </a:r>
            <a:r>
              <a:rPr lang="en-US" sz="2000" dirty="0"/>
              <a:t>in a global economy and for careers that call for critical thinking, judgment, and principled leadership</a:t>
            </a:r>
            <a:r>
              <a:rPr lang="en-US" sz="2000" dirty="0" smtClean="0"/>
              <a:t>.”</a:t>
            </a:r>
          </a:p>
          <a:p>
            <a:endParaRPr lang="en-US" sz="2000" dirty="0"/>
          </a:p>
          <a:p>
            <a:r>
              <a:rPr lang="en-US" sz="2000" dirty="0"/>
              <a:t>http://www.bowdoindailysun.com/2013/04/barry-mills-setting-the-record-straight/</a:t>
            </a:r>
          </a:p>
        </p:txBody>
      </p:sp>
      <p:pic>
        <p:nvPicPr>
          <p:cNvPr id="3" name="Picture 2"/>
          <p:cNvPicPr>
            <a:picLocks noChangeAspect="1"/>
          </p:cNvPicPr>
          <p:nvPr/>
        </p:nvPicPr>
        <p:blipFill>
          <a:blip r:embed="rId2"/>
          <a:stretch>
            <a:fillRect/>
          </a:stretch>
        </p:blipFill>
        <p:spPr>
          <a:xfrm>
            <a:off x="685800" y="228600"/>
            <a:ext cx="7372350" cy="1876425"/>
          </a:xfrm>
          <a:prstGeom prst="rect">
            <a:avLst/>
          </a:prstGeom>
        </p:spPr>
      </p:pic>
    </p:spTree>
    <p:extLst>
      <p:ext uri="{BB962C8B-B14F-4D97-AF65-F5344CB8AC3E}">
        <p14:creationId xmlns:p14="http://schemas.microsoft.com/office/powerpoint/2010/main" val="1665403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457200"/>
            <a:ext cx="7010400" cy="5570756"/>
          </a:xfrm>
          <a:prstGeom prst="rect">
            <a:avLst/>
          </a:prstGeom>
          <a:noFill/>
        </p:spPr>
        <p:txBody>
          <a:bodyPr wrap="square" rtlCol="0">
            <a:spAutoFit/>
          </a:bodyPr>
          <a:lstStyle/>
          <a:p>
            <a:r>
              <a:rPr lang="en-US" sz="2000" dirty="0">
                <a:solidFill>
                  <a:prstClr val="black"/>
                </a:solidFill>
              </a:rPr>
              <a:t>As the public liberal arts college for the state of Maine, the University of Maine at Farmington prepares students for </a:t>
            </a:r>
            <a:r>
              <a:rPr lang="en-US" sz="2000" b="1" dirty="0">
                <a:solidFill>
                  <a:srgbClr val="FF0000"/>
                </a:solidFill>
              </a:rPr>
              <a:t>engaged </a:t>
            </a:r>
            <a:r>
              <a:rPr lang="en-US" sz="2000" b="1" dirty="0" smtClean="0">
                <a:solidFill>
                  <a:srgbClr val="FF0000"/>
                </a:solidFill>
              </a:rPr>
              <a:t>citizenship</a:t>
            </a:r>
            <a:r>
              <a:rPr lang="en-US" sz="2000" dirty="0" smtClean="0">
                <a:solidFill>
                  <a:prstClr val="black"/>
                </a:solidFill>
              </a:rPr>
              <a:t>…</a:t>
            </a:r>
          </a:p>
          <a:p>
            <a:endParaRPr lang="en-US" sz="2000" dirty="0">
              <a:solidFill>
                <a:prstClr val="black"/>
              </a:solidFill>
            </a:endParaRPr>
          </a:p>
          <a:p>
            <a:r>
              <a:rPr lang="en-US" sz="2000" dirty="0">
                <a:solidFill>
                  <a:prstClr val="black"/>
                </a:solidFill>
              </a:rPr>
              <a:t>The University </a:t>
            </a:r>
            <a:r>
              <a:rPr lang="en-US" sz="2000" dirty="0" smtClean="0">
                <a:solidFill>
                  <a:prstClr val="black"/>
                </a:solidFill>
              </a:rPr>
              <a:t>[of </a:t>
            </a:r>
            <a:r>
              <a:rPr lang="en-US" sz="2000" dirty="0">
                <a:solidFill>
                  <a:prstClr val="black"/>
                </a:solidFill>
              </a:rPr>
              <a:t>Maine at Presque </a:t>
            </a:r>
            <a:r>
              <a:rPr lang="en-US" sz="2000" dirty="0" smtClean="0">
                <a:solidFill>
                  <a:prstClr val="black"/>
                </a:solidFill>
              </a:rPr>
              <a:t>Isle] affirms</a:t>
            </a:r>
            <a:r>
              <a:rPr lang="en-US" sz="2000" dirty="0">
                <a:solidFill>
                  <a:prstClr val="black"/>
                </a:solidFill>
              </a:rPr>
              <a:t>, as central to its mission, commitment </a:t>
            </a:r>
            <a:r>
              <a:rPr lang="en-US" sz="2000" dirty="0" smtClean="0">
                <a:solidFill>
                  <a:prstClr val="black"/>
                </a:solidFill>
              </a:rPr>
              <a:t>to . . . public </a:t>
            </a:r>
            <a:r>
              <a:rPr lang="en-US" sz="2000" dirty="0">
                <a:solidFill>
                  <a:prstClr val="black"/>
                </a:solidFill>
              </a:rPr>
              <a:t>service </a:t>
            </a:r>
            <a:r>
              <a:rPr lang="en-US" sz="2000" b="1" dirty="0">
                <a:solidFill>
                  <a:srgbClr val="FF0000"/>
                </a:solidFill>
              </a:rPr>
              <a:t>which promotes the well-being of the </a:t>
            </a:r>
            <a:r>
              <a:rPr lang="en-US" sz="2000" b="1" dirty="0" smtClean="0">
                <a:solidFill>
                  <a:srgbClr val="FF0000"/>
                </a:solidFill>
              </a:rPr>
              <a:t>State’s citizenry</a:t>
            </a:r>
            <a:r>
              <a:rPr lang="en-US" sz="2000" dirty="0" smtClean="0">
                <a:solidFill>
                  <a:prstClr val="black"/>
                </a:solidFill>
              </a:rPr>
              <a:t>.</a:t>
            </a:r>
          </a:p>
          <a:p>
            <a:endParaRPr lang="en-US" sz="2000" dirty="0">
              <a:solidFill>
                <a:prstClr val="black"/>
              </a:solidFill>
            </a:endParaRPr>
          </a:p>
          <a:p>
            <a:r>
              <a:rPr lang="en-US" sz="2000" dirty="0">
                <a:solidFill>
                  <a:prstClr val="black"/>
                </a:solidFill>
              </a:rPr>
              <a:t>It is hoped that </a:t>
            </a:r>
            <a:r>
              <a:rPr lang="en-US" sz="2000" dirty="0" smtClean="0">
                <a:solidFill>
                  <a:prstClr val="black"/>
                </a:solidFill>
              </a:rPr>
              <a:t>[Colby] students </a:t>
            </a:r>
            <a:r>
              <a:rPr lang="en-US" sz="2000" dirty="0">
                <a:solidFill>
                  <a:prstClr val="black"/>
                </a:solidFill>
              </a:rPr>
              <a:t>will become critical and imaginative thinkers who </a:t>
            </a:r>
            <a:r>
              <a:rPr lang="en-US" sz="2000" dirty="0" smtClean="0">
                <a:solidFill>
                  <a:prstClr val="black"/>
                </a:solidFill>
              </a:rPr>
              <a:t>are . . . </a:t>
            </a:r>
            <a:r>
              <a:rPr lang="en-US" sz="2000" b="1" dirty="0" smtClean="0">
                <a:solidFill>
                  <a:srgbClr val="FF0000"/>
                </a:solidFill>
              </a:rPr>
              <a:t>willing </a:t>
            </a:r>
            <a:r>
              <a:rPr lang="en-US" sz="2000" b="1" dirty="0">
                <a:solidFill>
                  <a:srgbClr val="FF0000"/>
                </a:solidFill>
              </a:rPr>
              <a:t>to assume leadership roles as </a:t>
            </a:r>
            <a:r>
              <a:rPr lang="en-US" sz="2000" dirty="0">
                <a:solidFill>
                  <a:prstClr val="black"/>
                </a:solidFill>
              </a:rPr>
              <a:t>students and </a:t>
            </a:r>
            <a:r>
              <a:rPr lang="en-US" sz="2000" b="1" dirty="0" smtClean="0">
                <a:solidFill>
                  <a:srgbClr val="FF0000"/>
                </a:solidFill>
              </a:rPr>
              <a:t>citizens</a:t>
            </a:r>
            <a:r>
              <a:rPr lang="en-US" sz="2000" dirty="0" smtClean="0">
                <a:solidFill>
                  <a:prstClr val="black"/>
                </a:solidFill>
              </a:rPr>
              <a:t>.</a:t>
            </a:r>
          </a:p>
          <a:p>
            <a:endParaRPr lang="en-US" sz="2000" dirty="0">
              <a:solidFill>
                <a:prstClr val="black"/>
              </a:solidFill>
            </a:endParaRPr>
          </a:p>
          <a:p>
            <a:r>
              <a:rPr lang="en-US" sz="2000" dirty="0">
                <a:solidFill>
                  <a:prstClr val="black"/>
                </a:solidFill>
              </a:rPr>
              <a:t>Through its undergraduate, graduate, and professional programs, USM faculty members </a:t>
            </a:r>
            <a:r>
              <a:rPr lang="en-US" sz="2000" b="1" dirty="0">
                <a:solidFill>
                  <a:srgbClr val="FF0000"/>
                </a:solidFill>
              </a:rPr>
              <a:t>educate future leaders </a:t>
            </a:r>
            <a:r>
              <a:rPr lang="en-US" sz="2000" dirty="0">
                <a:solidFill>
                  <a:prstClr val="black"/>
                </a:solidFill>
              </a:rPr>
              <a:t>in the liberal arts and sciences, engineering and technology, health and social services, education, business, law, and </a:t>
            </a:r>
            <a:r>
              <a:rPr lang="en-US" sz="2000" b="1" dirty="0">
                <a:solidFill>
                  <a:srgbClr val="FF0000"/>
                </a:solidFill>
              </a:rPr>
              <a:t>public </a:t>
            </a:r>
            <a:r>
              <a:rPr lang="en-US" sz="2000" b="1" dirty="0" smtClean="0">
                <a:solidFill>
                  <a:srgbClr val="FF0000"/>
                </a:solidFill>
              </a:rPr>
              <a:t>service</a:t>
            </a:r>
            <a:r>
              <a:rPr lang="en-US" sz="2000" dirty="0">
                <a:solidFill>
                  <a:prstClr val="black"/>
                </a:solidFill>
              </a:rPr>
              <a:t>.</a:t>
            </a:r>
          </a:p>
          <a:p>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3689144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200" y="381000"/>
            <a:ext cx="2105025" cy="3295650"/>
          </a:xfrm>
          <a:prstGeom prst="rect">
            <a:avLst/>
          </a:prstGeom>
        </p:spPr>
      </p:pic>
      <p:pic>
        <p:nvPicPr>
          <p:cNvPr id="3" name="Picture 2"/>
          <p:cNvPicPr>
            <a:picLocks noChangeAspect="1"/>
          </p:cNvPicPr>
          <p:nvPr/>
        </p:nvPicPr>
        <p:blipFill>
          <a:blip r:embed="rId3"/>
          <a:stretch>
            <a:fillRect/>
          </a:stretch>
        </p:blipFill>
        <p:spPr>
          <a:xfrm>
            <a:off x="6248400" y="381000"/>
            <a:ext cx="2305050" cy="3295650"/>
          </a:xfrm>
          <a:prstGeom prst="rect">
            <a:avLst/>
          </a:prstGeom>
        </p:spPr>
      </p:pic>
      <p:pic>
        <p:nvPicPr>
          <p:cNvPr id="4" name="Picture 3"/>
          <p:cNvPicPr>
            <a:picLocks noChangeAspect="1"/>
          </p:cNvPicPr>
          <p:nvPr/>
        </p:nvPicPr>
        <p:blipFill>
          <a:blip r:embed="rId4"/>
          <a:stretch>
            <a:fillRect/>
          </a:stretch>
        </p:blipFill>
        <p:spPr>
          <a:xfrm>
            <a:off x="685800" y="4013836"/>
            <a:ext cx="1676400" cy="2598420"/>
          </a:xfrm>
          <a:prstGeom prst="rect">
            <a:avLst/>
          </a:prstGeom>
        </p:spPr>
      </p:pic>
      <p:pic>
        <p:nvPicPr>
          <p:cNvPr id="5" name="Picture 4"/>
          <p:cNvPicPr>
            <a:picLocks noChangeAspect="1"/>
          </p:cNvPicPr>
          <p:nvPr/>
        </p:nvPicPr>
        <p:blipFill>
          <a:blip r:embed="rId5"/>
          <a:stretch>
            <a:fillRect/>
          </a:stretch>
        </p:blipFill>
        <p:spPr>
          <a:xfrm>
            <a:off x="6400800" y="4039552"/>
            <a:ext cx="1714500" cy="2724150"/>
          </a:xfrm>
          <a:prstGeom prst="rect">
            <a:avLst/>
          </a:prstGeom>
        </p:spPr>
      </p:pic>
    </p:spTree>
    <p:extLst>
      <p:ext uri="{BB962C8B-B14F-4D97-AF65-F5344CB8AC3E}">
        <p14:creationId xmlns:p14="http://schemas.microsoft.com/office/powerpoint/2010/main" val="1230109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19200" y="18361"/>
            <a:ext cx="6610350" cy="2876550"/>
          </a:xfrm>
          <a:prstGeom prst="rect">
            <a:avLst/>
          </a:prstGeom>
        </p:spPr>
      </p:pic>
      <p:pic>
        <p:nvPicPr>
          <p:cNvPr id="3" name="Picture 2"/>
          <p:cNvPicPr>
            <a:picLocks noChangeAspect="1"/>
          </p:cNvPicPr>
          <p:nvPr/>
        </p:nvPicPr>
        <p:blipFill>
          <a:blip r:embed="rId3"/>
          <a:stretch>
            <a:fillRect/>
          </a:stretch>
        </p:blipFill>
        <p:spPr>
          <a:xfrm>
            <a:off x="228600" y="2885730"/>
            <a:ext cx="8853774" cy="1400175"/>
          </a:xfrm>
          <a:prstGeom prst="rect">
            <a:avLst/>
          </a:prstGeom>
        </p:spPr>
      </p:pic>
      <p:pic>
        <p:nvPicPr>
          <p:cNvPr id="4" name="Picture 3"/>
          <p:cNvPicPr>
            <a:picLocks noChangeAspect="1"/>
          </p:cNvPicPr>
          <p:nvPr/>
        </p:nvPicPr>
        <p:blipFill>
          <a:blip r:embed="rId4"/>
          <a:stretch>
            <a:fillRect/>
          </a:stretch>
        </p:blipFill>
        <p:spPr>
          <a:xfrm>
            <a:off x="228600" y="4648200"/>
            <a:ext cx="8810625" cy="1800225"/>
          </a:xfrm>
          <a:prstGeom prst="rect">
            <a:avLst/>
          </a:prstGeom>
        </p:spPr>
      </p:pic>
    </p:spTree>
    <p:extLst>
      <p:ext uri="{BB962C8B-B14F-4D97-AF65-F5344CB8AC3E}">
        <p14:creationId xmlns:p14="http://schemas.microsoft.com/office/powerpoint/2010/main" val="1512268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819398" y="11017"/>
            <a:ext cx="3231931" cy="1143000"/>
          </a:xfrm>
          <a:prstGeom prst="rect">
            <a:avLst/>
          </a:prstGeom>
        </p:spPr>
      </p:pic>
      <p:sp>
        <p:nvSpPr>
          <p:cNvPr id="4" name="TextBox 3"/>
          <p:cNvSpPr txBox="1"/>
          <p:nvPr/>
        </p:nvSpPr>
        <p:spPr>
          <a:xfrm>
            <a:off x="609600" y="3657600"/>
            <a:ext cx="7315200" cy="3354765"/>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prstClr val="black"/>
                </a:solidFill>
              </a:rPr>
              <a:t>African American cultural, U.S. South, Black resistance and protest in the 20th century, African Diaspora</a:t>
            </a:r>
            <a:endParaRPr lang="en-US" sz="1600" b="1" dirty="0">
              <a:solidFill>
                <a:prstClr val="black"/>
              </a:solidFill>
            </a:endParaRPr>
          </a:p>
          <a:p>
            <a:pPr marL="285750" indent="-285750">
              <a:buFont typeface="Arial" panose="020B0604020202020204" pitchFamily="34" charset="0"/>
              <a:buChar char="•"/>
            </a:pPr>
            <a:r>
              <a:rPr lang="en-US" sz="1600" dirty="0">
                <a:solidFill>
                  <a:prstClr val="black"/>
                </a:solidFill>
              </a:rPr>
              <a:t>North American religion, African American religious and intellectual history in the 20th century</a:t>
            </a:r>
            <a:endParaRPr lang="en-US" sz="1600" b="1" dirty="0">
              <a:solidFill>
                <a:prstClr val="black"/>
              </a:solidFill>
            </a:endParaRPr>
          </a:p>
          <a:p>
            <a:pPr marL="285750" indent="-285750">
              <a:buFont typeface="Arial" panose="020B0604020202020204" pitchFamily="34" charset="0"/>
              <a:buChar char="•"/>
            </a:pPr>
            <a:r>
              <a:rPr lang="en-US" sz="1600" dirty="0">
                <a:solidFill>
                  <a:prstClr val="black"/>
                </a:solidFill>
              </a:rPr>
              <a:t>American religious history; Immigration; Race and ethnicity; </a:t>
            </a:r>
            <a:r>
              <a:rPr lang="en-US" sz="1600" dirty="0" err="1">
                <a:solidFill>
                  <a:prstClr val="black"/>
                </a:solidFill>
              </a:rPr>
              <a:t>Mesooamerican</a:t>
            </a:r>
            <a:r>
              <a:rPr lang="en-US" sz="1600" dirty="0">
                <a:solidFill>
                  <a:prstClr val="black"/>
                </a:solidFill>
              </a:rPr>
              <a:t>/Latin; American/Afro-Latino and Asian American religions; </a:t>
            </a:r>
            <a:endParaRPr lang="en-US" sz="1600" dirty="0" smtClean="0">
              <a:solidFill>
                <a:prstClr val="black"/>
              </a:solidFill>
            </a:endParaRPr>
          </a:p>
          <a:p>
            <a:pPr marL="285750" indent="-285750">
              <a:buFont typeface="Arial" panose="020B0604020202020204" pitchFamily="34" charset="0"/>
              <a:buChar char="•"/>
            </a:pPr>
            <a:r>
              <a:rPr lang="en-US" sz="1600" dirty="0">
                <a:solidFill>
                  <a:prstClr val="black"/>
                </a:solidFill>
              </a:rPr>
              <a:t>20th-century United States; African American; African diaspora; Women and gender; Black feminism(s); Black Power; Social movements</a:t>
            </a:r>
            <a:endParaRPr lang="en-US" sz="1600" b="1" dirty="0">
              <a:solidFill>
                <a:prstClr val="black"/>
              </a:solidFill>
            </a:endParaRPr>
          </a:p>
          <a:p>
            <a:pPr marL="285750" indent="-285750">
              <a:buFont typeface="Arial" panose="020B0604020202020204" pitchFamily="34" charset="0"/>
              <a:buChar char="•"/>
            </a:pPr>
            <a:r>
              <a:rPr lang="en-US" sz="1600" dirty="0">
                <a:solidFill>
                  <a:prstClr val="black"/>
                </a:solidFill>
              </a:rPr>
              <a:t>Global environmental history; History and sociology of science, focusing on </a:t>
            </a:r>
            <a:r>
              <a:rPr lang="en-US" sz="1600" dirty="0" smtClean="0">
                <a:solidFill>
                  <a:prstClr val="black"/>
                </a:solidFill>
              </a:rPr>
              <a:t>20</a:t>
            </a:r>
            <a:r>
              <a:rPr lang="en-US" sz="1600" baseline="30000" dirty="0" smtClean="0">
                <a:solidFill>
                  <a:prstClr val="black"/>
                </a:solidFill>
              </a:rPr>
              <a:t>th</a:t>
            </a:r>
            <a:r>
              <a:rPr lang="en-US" sz="1600" dirty="0" smtClean="0">
                <a:solidFill>
                  <a:prstClr val="black"/>
                </a:solidFill>
              </a:rPr>
              <a:t>  </a:t>
            </a:r>
            <a:r>
              <a:rPr lang="en-US" sz="1600" dirty="0">
                <a:solidFill>
                  <a:prstClr val="black"/>
                </a:solidFill>
              </a:rPr>
              <a:t>century environmental and human sciences; International organizations and international development; U.S. and the World</a:t>
            </a:r>
            <a:endParaRPr lang="en-US" sz="1600" b="1" dirty="0">
              <a:solidFill>
                <a:prstClr val="black"/>
              </a:solidFill>
            </a:endParaRPr>
          </a:p>
          <a:p>
            <a:endParaRPr lang="en-US" b="1" dirty="0">
              <a:solidFill>
                <a:prstClr val="black"/>
              </a:solidFill>
            </a:endParaRPr>
          </a:p>
          <a:p>
            <a:endParaRPr lang="en-US" dirty="0">
              <a:solidFill>
                <a:prstClr val="black"/>
              </a:solidFill>
            </a:endParaRPr>
          </a:p>
        </p:txBody>
      </p:sp>
      <p:pic>
        <p:nvPicPr>
          <p:cNvPr id="2" name="Picture 1"/>
          <p:cNvPicPr>
            <a:picLocks noChangeAspect="1"/>
          </p:cNvPicPr>
          <p:nvPr/>
        </p:nvPicPr>
        <p:blipFill>
          <a:blip r:embed="rId3"/>
          <a:stretch>
            <a:fillRect/>
          </a:stretch>
        </p:blipFill>
        <p:spPr>
          <a:xfrm>
            <a:off x="2147887" y="1154017"/>
            <a:ext cx="4238625" cy="2247900"/>
          </a:xfrm>
          <a:prstGeom prst="rect">
            <a:avLst/>
          </a:prstGeom>
        </p:spPr>
      </p:pic>
    </p:spTree>
    <p:extLst>
      <p:ext uri="{BB962C8B-B14F-4D97-AF65-F5344CB8AC3E}">
        <p14:creationId xmlns:p14="http://schemas.microsoft.com/office/powerpoint/2010/main" val="3759715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0864" y="1066800"/>
            <a:ext cx="8562271" cy="4724399"/>
          </a:xfrm>
          <a:prstGeom prst="rect">
            <a:avLst/>
          </a:prstGeom>
        </p:spPr>
      </p:pic>
      <p:pic>
        <p:nvPicPr>
          <p:cNvPr id="3" name="Picture 2"/>
          <p:cNvPicPr>
            <a:picLocks noChangeAspect="1"/>
          </p:cNvPicPr>
          <p:nvPr/>
        </p:nvPicPr>
        <p:blipFill>
          <a:blip r:embed="rId3"/>
          <a:stretch>
            <a:fillRect/>
          </a:stretch>
        </p:blipFill>
        <p:spPr>
          <a:xfrm>
            <a:off x="2133599" y="0"/>
            <a:ext cx="4876800" cy="1047750"/>
          </a:xfrm>
          <a:prstGeom prst="rect">
            <a:avLst/>
          </a:prstGeom>
        </p:spPr>
      </p:pic>
    </p:spTree>
    <p:extLst>
      <p:ext uri="{BB962C8B-B14F-4D97-AF65-F5344CB8AC3E}">
        <p14:creationId xmlns:p14="http://schemas.microsoft.com/office/powerpoint/2010/main" val="408852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3400" y="990600"/>
            <a:ext cx="2957670" cy="4466082"/>
          </a:xfrm>
          <a:prstGeom prst="rect">
            <a:avLst/>
          </a:prstGeom>
        </p:spPr>
      </p:pic>
      <p:pic>
        <p:nvPicPr>
          <p:cNvPr id="3" name="Picture 2"/>
          <p:cNvPicPr>
            <a:picLocks noChangeAspect="1"/>
          </p:cNvPicPr>
          <p:nvPr/>
        </p:nvPicPr>
        <p:blipFill>
          <a:blip r:embed="rId3"/>
          <a:stretch>
            <a:fillRect/>
          </a:stretch>
        </p:blipFill>
        <p:spPr>
          <a:xfrm>
            <a:off x="4762500" y="990600"/>
            <a:ext cx="4267200" cy="4267200"/>
          </a:xfrm>
          <a:prstGeom prst="rect">
            <a:avLst/>
          </a:prstGeom>
        </p:spPr>
      </p:pic>
    </p:spTree>
    <p:extLst>
      <p:ext uri="{BB962C8B-B14F-4D97-AF65-F5344CB8AC3E}">
        <p14:creationId xmlns:p14="http://schemas.microsoft.com/office/powerpoint/2010/main" val="2814970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14400" y="533400"/>
            <a:ext cx="2981325" cy="4762500"/>
          </a:xfrm>
          <a:prstGeom prst="rect">
            <a:avLst/>
          </a:prstGeom>
        </p:spPr>
      </p:pic>
      <p:pic>
        <p:nvPicPr>
          <p:cNvPr id="4" name="Picture 3"/>
          <p:cNvPicPr>
            <a:picLocks noChangeAspect="1"/>
          </p:cNvPicPr>
          <p:nvPr/>
        </p:nvPicPr>
        <p:blipFill>
          <a:blip r:embed="rId3"/>
          <a:stretch>
            <a:fillRect/>
          </a:stretch>
        </p:blipFill>
        <p:spPr>
          <a:xfrm>
            <a:off x="4381500" y="533400"/>
            <a:ext cx="5105400" cy="5105400"/>
          </a:xfrm>
          <a:prstGeom prst="rect">
            <a:avLst/>
          </a:prstGeom>
        </p:spPr>
      </p:pic>
    </p:spTree>
    <p:extLst>
      <p:ext uri="{BB962C8B-B14F-4D97-AF65-F5344CB8AC3E}">
        <p14:creationId xmlns:p14="http://schemas.microsoft.com/office/powerpoint/2010/main" val="1690685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1219200"/>
            <a:ext cx="7239000" cy="5632311"/>
          </a:xfrm>
          <a:prstGeom prst="rect">
            <a:avLst/>
          </a:prstGeom>
          <a:noFill/>
        </p:spPr>
        <p:txBody>
          <a:bodyPr wrap="square" rtlCol="0">
            <a:spAutoFit/>
          </a:bodyPr>
          <a:lstStyle/>
          <a:p>
            <a:endParaRPr lang="en-US" dirty="0" smtClean="0">
              <a:solidFill>
                <a:prstClr val="black"/>
              </a:solidFill>
            </a:endParaRPr>
          </a:p>
          <a:p>
            <a:endParaRPr lang="en-US" dirty="0">
              <a:solidFill>
                <a:prstClr val="black"/>
              </a:solidFill>
            </a:endParaRPr>
          </a:p>
          <a:p>
            <a:r>
              <a:rPr lang="en-US" dirty="0" smtClean="0">
                <a:solidFill>
                  <a:prstClr val="black"/>
                </a:solidFill>
              </a:rPr>
              <a:t>“</a:t>
            </a:r>
            <a:r>
              <a:rPr lang="en-US" b="1" dirty="0" smtClean="0">
                <a:solidFill>
                  <a:srgbClr val="FF0000"/>
                </a:solidFill>
              </a:rPr>
              <a:t>The </a:t>
            </a:r>
            <a:r>
              <a:rPr lang="en-US" b="1" dirty="0">
                <a:solidFill>
                  <a:srgbClr val="FF0000"/>
                </a:solidFill>
              </a:rPr>
              <a:t>22 to 0 ratio of Democrats to Republicans made sense to Gordon, who said on Wednesday </a:t>
            </a:r>
            <a:r>
              <a:rPr lang="en-US" b="1" dirty="0" smtClean="0">
                <a:solidFill>
                  <a:srgbClr val="FF0000"/>
                </a:solidFill>
              </a:rPr>
              <a:t>‘about </a:t>
            </a:r>
            <a:r>
              <a:rPr lang="en-US" b="1" dirty="0">
                <a:solidFill>
                  <a:srgbClr val="FF0000"/>
                </a:solidFill>
              </a:rPr>
              <a:t>two thirds of Johnson County are </a:t>
            </a:r>
            <a:r>
              <a:rPr lang="en-US" b="1" dirty="0" smtClean="0">
                <a:solidFill>
                  <a:srgbClr val="FF0000"/>
                </a:solidFill>
              </a:rPr>
              <a:t>Democrats</a:t>
            </a:r>
            <a:r>
              <a:rPr lang="en-US" dirty="0" smtClean="0">
                <a:solidFill>
                  <a:prstClr val="black"/>
                </a:solidFill>
              </a:rPr>
              <a:t>. The </a:t>
            </a:r>
            <a:r>
              <a:rPr lang="en-US" dirty="0">
                <a:solidFill>
                  <a:prstClr val="black"/>
                </a:solidFill>
              </a:rPr>
              <a:t>UI policy says not to discriminate; it does not say we should be going out and getting </a:t>
            </a:r>
            <a:r>
              <a:rPr lang="en-US" dirty="0" smtClean="0">
                <a:solidFill>
                  <a:prstClr val="black"/>
                </a:solidFill>
              </a:rPr>
              <a:t>diversity</a:t>
            </a:r>
            <a:r>
              <a:rPr lang="en-US" dirty="0">
                <a:solidFill>
                  <a:prstClr val="black"/>
                </a:solidFill>
              </a:rPr>
              <a:t> </a:t>
            </a:r>
            <a:r>
              <a:rPr lang="en-US" dirty="0" smtClean="0">
                <a:solidFill>
                  <a:prstClr val="black"/>
                </a:solidFill>
              </a:rPr>
              <a:t>. . . We </a:t>
            </a:r>
            <a:r>
              <a:rPr lang="en-US" dirty="0">
                <a:solidFill>
                  <a:prstClr val="black"/>
                </a:solidFill>
              </a:rPr>
              <a:t>do not know if an applicant belongs to the Republican Party, the American Civil Liberties Union, the Black Panthers or the Loyal Order of Water Buffalo</a:t>
            </a:r>
            <a:r>
              <a:rPr lang="en-US" dirty="0" smtClean="0">
                <a:solidFill>
                  <a:prstClr val="black"/>
                </a:solidFill>
              </a:rPr>
              <a:t>.’”</a:t>
            </a:r>
          </a:p>
          <a:p>
            <a:endParaRPr lang="en-US" dirty="0">
              <a:solidFill>
                <a:prstClr val="black"/>
              </a:solidFill>
            </a:endParaRPr>
          </a:p>
          <a:p>
            <a:r>
              <a:rPr lang="en-US" dirty="0" smtClean="0">
                <a:solidFill>
                  <a:prstClr val="black"/>
                </a:solidFill>
              </a:rPr>
              <a:t>--Colin Gordon</a:t>
            </a:r>
          </a:p>
          <a:p>
            <a:endParaRPr lang="en-US" dirty="0">
              <a:solidFill>
                <a:prstClr val="black"/>
              </a:solidFill>
            </a:endParaRPr>
          </a:p>
          <a:p>
            <a:endParaRPr lang="en-US" dirty="0" smtClean="0">
              <a:solidFill>
                <a:prstClr val="black"/>
              </a:solidFill>
            </a:endParaRPr>
          </a:p>
          <a:p>
            <a:r>
              <a:rPr lang="en-US" dirty="0" smtClean="0">
                <a:solidFill>
                  <a:prstClr val="black"/>
                </a:solidFill>
              </a:rPr>
              <a:t>“To </a:t>
            </a:r>
            <a:r>
              <a:rPr lang="en-US" dirty="0">
                <a:solidFill>
                  <a:prstClr val="black"/>
                </a:solidFill>
              </a:rPr>
              <a:t>participate politically </a:t>
            </a:r>
            <a:r>
              <a:rPr lang="en-US" dirty="0" smtClean="0">
                <a:solidFill>
                  <a:prstClr val="black"/>
                </a:solidFill>
              </a:rPr>
              <a:t>here, you </a:t>
            </a:r>
            <a:r>
              <a:rPr lang="en-US" dirty="0">
                <a:solidFill>
                  <a:prstClr val="black"/>
                </a:solidFill>
              </a:rPr>
              <a:t>have to be a Democrat, </a:t>
            </a:r>
            <a:r>
              <a:rPr lang="en-US" dirty="0" smtClean="0">
                <a:solidFill>
                  <a:prstClr val="black"/>
                </a:solidFill>
              </a:rPr>
              <a:t>[Hanley] said</a:t>
            </a:r>
            <a:r>
              <a:rPr lang="en-US" dirty="0">
                <a:solidFill>
                  <a:prstClr val="black"/>
                </a:solidFill>
              </a:rPr>
              <a:t>, noting that most local public officials are </a:t>
            </a:r>
            <a:r>
              <a:rPr lang="en-US" dirty="0" smtClean="0">
                <a:solidFill>
                  <a:prstClr val="black"/>
                </a:solidFill>
              </a:rPr>
              <a:t>Democrats . . . ‘</a:t>
            </a:r>
            <a:r>
              <a:rPr lang="en-US" b="1" dirty="0" smtClean="0">
                <a:solidFill>
                  <a:srgbClr val="FF0000"/>
                </a:solidFill>
              </a:rPr>
              <a:t>I </a:t>
            </a:r>
            <a:r>
              <a:rPr lang="en-US" b="1" dirty="0">
                <a:solidFill>
                  <a:srgbClr val="FF0000"/>
                </a:solidFill>
              </a:rPr>
              <a:t>don't </a:t>
            </a:r>
            <a:r>
              <a:rPr lang="en-US" b="1" dirty="0" smtClean="0">
                <a:solidFill>
                  <a:srgbClr val="FF0000"/>
                </a:solidFill>
              </a:rPr>
              <a:t>think there </a:t>
            </a:r>
            <a:r>
              <a:rPr lang="en-US" b="1" dirty="0">
                <a:solidFill>
                  <a:srgbClr val="FF0000"/>
                </a:solidFill>
              </a:rPr>
              <a:t>is a </a:t>
            </a:r>
            <a:r>
              <a:rPr lang="en-US" b="1" dirty="0" smtClean="0">
                <a:solidFill>
                  <a:srgbClr val="FF0000"/>
                </a:solidFill>
              </a:rPr>
              <a:t>downside</a:t>
            </a:r>
            <a:r>
              <a:rPr lang="en-US" b="1" dirty="0">
                <a:solidFill>
                  <a:srgbClr val="FF0000"/>
                </a:solidFill>
              </a:rPr>
              <a:t> </a:t>
            </a:r>
            <a:r>
              <a:rPr lang="en-US" b="1" dirty="0" smtClean="0">
                <a:solidFill>
                  <a:srgbClr val="FF0000"/>
                </a:solidFill>
              </a:rPr>
              <a:t>[to having no Republicans in the department]. </a:t>
            </a:r>
            <a:r>
              <a:rPr lang="en-US" dirty="0" smtClean="0">
                <a:solidFill>
                  <a:prstClr val="black"/>
                </a:solidFill>
              </a:rPr>
              <a:t>If </a:t>
            </a:r>
            <a:r>
              <a:rPr lang="en-US" dirty="0">
                <a:solidFill>
                  <a:prstClr val="black"/>
                </a:solidFill>
              </a:rPr>
              <a:t>it is a downside, then it would be a downside to have states to be so-called blue or so-called red. It would be casting a pall on the democratic system where people are free to </a:t>
            </a:r>
            <a:r>
              <a:rPr lang="en-US" dirty="0" smtClean="0">
                <a:solidFill>
                  <a:prstClr val="black"/>
                </a:solidFill>
              </a:rPr>
              <a:t>choose.’”</a:t>
            </a:r>
          </a:p>
          <a:p>
            <a:endParaRPr lang="en-US" dirty="0">
              <a:solidFill>
                <a:prstClr val="black"/>
              </a:solidFill>
            </a:endParaRPr>
          </a:p>
          <a:p>
            <a:r>
              <a:rPr lang="en-US" dirty="0" smtClean="0">
                <a:solidFill>
                  <a:prstClr val="black"/>
                </a:solidFill>
              </a:rPr>
              <a:t>--Sarah Hanley</a:t>
            </a:r>
            <a:endParaRPr lang="en-US" dirty="0">
              <a:solidFill>
                <a:prstClr val="black"/>
              </a:solidFill>
            </a:endParaRPr>
          </a:p>
        </p:txBody>
      </p:sp>
      <p:pic>
        <p:nvPicPr>
          <p:cNvPr id="3" name="Picture 2"/>
          <p:cNvPicPr>
            <a:picLocks noChangeAspect="1"/>
          </p:cNvPicPr>
          <p:nvPr/>
        </p:nvPicPr>
        <p:blipFill>
          <a:blip r:embed="rId2"/>
          <a:stretch>
            <a:fillRect/>
          </a:stretch>
        </p:blipFill>
        <p:spPr>
          <a:xfrm>
            <a:off x="2667000" y="76200"/>
            <a:ext cx="4057650" cy="1228725"/>
          </a:xfrm>
          <a:prstGeom prst="rect">
            <a:avLst/>
          </a:prstGeom>
        </p:spPr>
      </p:pic>
    </p:spTree>
    <p:extLst>
      <p:ext uri="{BB962C8B-B14F-4D97-AF65-F5344CB8AC3E}">
        <p14:creationId xmlns:p14="http://schemas.microsoft.com/office/powerpoint/2010/main" val="3048515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86987" y="2967335"/>
            <a:ext cx="4970025" cy="2246769"/>
          </a:xfrm>
          <a:prstGeom prst="rect">
            <a:avLst/>
          </a:prstGeom>
        </p:spPr>
        <p:txBody>
          <a:bodyPr wrap="square">
            <a:spAutoFit/>
          </a:bodyPr>
          <a:lstStyle/>
          <a:p>
            <a:r>
              <a:rPr lang="en-US" sz="2000" dirty="0" smtClean="0"/>
              <a:t>“At </a:t>
            </a:r>
            <a:r>
              <a:rPr lang="en-US" sz="2000" dirty="0"/>
              <a:t>Bowdoin, we know students interested in history have already studied American history in high </a:t>
            </a:r>
            <a:r>
              <a:rPr lang="en-US" sz="2000" dirty="0" smtClean="0"/>
              <a:t>school…”</a:t>
            </a:r>
          </a:p>
          <a:p>
            <a:endParaRPr lang="en-US" sz="2000" dirty="0"/>
          </a:p>
          <a:p>
            <a:endParaRPr lang="en-US" sz="2000" dirty="0" smtClean="0"/>
          </a:p>
          <a:p>
            <a:r>
              <a:rPr lang="en-US" sz="2000" dirty="0"/>
              <a:t>http://www.bowdoindailysun.com/2013/04/barry-mills-setting-the-record-straight/</a:t>
            </a:r>
          </a:p>
        </p:txBody>
      </p:sp>
      <p:pic>
        <p:nvPicPr>
          <p:cNvPr id="3" name="Picture 2"/>
          <p:cNvPicPr>
            <a:picLocks noChangeAspect="1"/>
          </p:cNvPicPr>
          <p:nvPr/>
        </p:nvPicPr>
        <p:blipFill>
          <a:blip r:embed="rId2"/>
          <a:stretch>
            <a:fillRect/>
          </a:stretch>
        </p:blipFill>
        <p:spPr>
          <a:xfrm>
            <a:off x="2086987" y="914400"/>
            <a:ext cx="4970025" cy="1262033"/>
          </a:xfrm>
          <a:prstGeom prst="rect">
            <a:avLst/>
          </a:prstGeom>
        </p:spPr>
      </p:pic>
    </p:spTree>
    <p:extLst>
      <p:ext uri="{BB962C8B-B14F-4D97-AF65-F5344CB8AC3E}">
        <p14:creationId xmlns:p14="http://schemas.microsoft.com/office/powerpoint/2010/main" val="3708574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609600"/>
            <a:ext cx="5867400" cy="3416320"/>
          </a:xfrm>
          <a:prstGeom prst="rect">
            <a:avLst/>
          </a:prstGeom>
          <a:noFill/>
        </p:spPr>
        <p:txBody>
          <a:bodyPr wrap="square" rtlCol="0">
            <a:spAutoFit/>
          </a:bodyPr>
          <a:lstStyle/>
          <a:p>
            <a:endParaRPr lang="en-US" b="1" dirty="0" smtClean="0">
              <a:solidFill>
                <a:srgbClr val="FF0000"/>
              </a:solidFill>
            </a:endParaRPr>
          </a:p>
          <a:p>
            <a:endParaRPr lang="en-US" b="1" dirty="0">
              <a:solidFill>
                <a:srgbClr val="FF0000"/>
              </a:solidFill>
            </a:endParaRPr>
          </a:p>
          <a:p>
            <a:r>
              <a:rPr lang="en-US" b="1" dirty="0" smtClean="0">
                <a:solidFill>
                  <a:srgbClr val="FF0000"/>
                </a:solidFill>
              </a:rPr>
              <a:t>U.S</a:t>
            </a:r>
            <a:r>
              <a:rPr lang="en-US" b="1" dirty="0">
                <a:solidFill>
                  <a:srgbClr val="FF0000"/>
                </a:solidFill>
              </a:rPr>
              <a:t>. Social Movements in the 1960s and </a:t>
            </a:r>
            <a:r>
              <a:rPr lang="en-US" b="1" dirty="0" smtClean="0">
                <a:solidFill>
                  <a:srgbClr val="FF0000"/>
                </a:solidFill>
              </a:rPr>
              <a:t>1970s</a:t>
            </a:r>
            <a:endParaRPr lang="en-US" i="1" dirty="0" smtClean="0">
              <a:solidFill>
                <a:prstClr val="black"/>
              </a:solidFill>
            </a:endParaRPr>
          </a:p>
          <a:p>
            <a:pPr marL="285750" indent="-285750">
              <a:buFont typeface="Arial" panose="020B0604020202020204" pitchFamily="34" charset="0"/>
              <a:buChar char="•"/>
            </a:pPr>
            <a:r>
              <a:rPr lang="en-US" i="1" dirty="0" smtClean="0">
                <a:solidFill>
                  <a:prstClr val="black"/>
                </a:solidFill>
              </a:rPr>
              <a:t>Daring </a:t>
            </a:r>
            <a:r>
              <a:rPr lang="en-US" i="1" dirty="0">
                <a:solidFill>
                  <a:prstClr val="black"/>
                </a:solidFill>
              </a:rPr>
              <a:t>to Be </a:t>
            </a:r>
            <a:r>
              <a:rPr lang="en-US" i="1" dirty="0" smtClean="0">
                <a:solidFill>
                  <a:prstClr val="black"/>
                </a:solidFill>
              </a:rPr>
              <a:t>Bad</a:t>
            </a:r>
          </a:p>
          <a:p>
            <a:pPr marL="285750" indent="-285750">
              <a:buFont typeface="Arial" panose="020B0604020202020204" pitchFamily="34" charset="0"/>
              <a:buChar char="•"/>
            </a:pPr>
            <a:r>
              <a:rPr lang="en-US" i="1" dirty="0" smtClean="0">
                <a:solidFill>
                  <a:prstClr val="black"/>
                </a:solidFill>
              </a:rPr>
              <a:t>Like </a:t>
            </a:r>
            <a:r>
              <a:rPr lang="en-US" i="1" dirty="0">
                <a:solidFill>
                  <a:prstClr val="black"/>
                </a:solidFill>
              </a:rPr>
              <a:t>a </a:t>
            </a:r>
            <a:r>
              <a:rPr lang="en-US" i="1" dirty="0" smtClean="0">
                <a:solidFill>
                  <a:prstClr val="black"/>
                </a:solidFill>
              </a:rPr>
              <a:t>Hurricane</a:t>
            </a:r>
          </a:p>
          <a:p>
            <a:pPr marL="285750" indent="-285750">
              <a:buFont typeface="Arial" panose="020B0604020202020204" pitchFamily="34" charset="0"/>
              <a:buChar char="•"/>
            </a:pPr>
            <a:r>
              <a:rPr lang="en-US" i="1" dirty="0" err="1" smtClean="0">
                <a:solidFill>
                  <a:prstClr val="black"/>
                </a:solidFill>
              </a:rPr>
              <a:t>Chicanismo</a:t>
            </a:r>
            <a:endParaRPr lang="en-US" i="1" dirty="0" smtClean="0">
              <a:solidFill>
                <a:prstClr val="black"/>
              </a:solidFill>
            </a:endParaRPr>
          </a:p>
          <a:p>
            <a:pPr marL="285750" indent="-285750">
              <a:buFont typeface="Arial" panose="020B0604020202020204" pitchFamily="34" charset="0"/>
              <a:buChar char="•"/>
            </a:pPr>
            <a:r>
              <a:rPr lang="en-US" i="1" dirty="0" smtClean="0">
                <a:solidFill>
                  <a:prstClr val="black"/>
                </a:solidFill>
              </a:rPr>
              <a:t>Brown-Eyed </a:t>
            </a:r>
            <a:r>
              <a:rPr lang="en-US" i="1" dirty="0">
                <a:solidFill>
                  <a:prstClr val="black"/>
                </a:solidFill>
              </a:rPr>
              <a:t>Children of the </a:t>
            </a:r>
            <a:r>
              <a:rPr lang="en-US" i="1" dirty="0" smtClean="0">
                <a:solidFill>
                  <a:prstClr val="black"/>
                </a:solidFill>
              </a:rPr>
              <a:t>Sun</a:t>
            </a:r>
          </a:p>
          <a:p>
            <a:pPr marL="285750" indent="-285750">
              <a:buFont typeface="Arial" panose="020B0604020202020204" pitchFamily="34" charset="0"/>
              <a:buChar char="•"/>
            </a:pPr>
            <a:r>
              <a:rPr lang="en-US" i="1" dirty="0" smtClean="0">
                <a:solidFill>
                  <a:prstClr val="black"/>
                </a:solidFill>
              </a:rPr>
              <a:t>The </a:t>
            </a:r>
            <a:r>
              <a:rPr lang="en-US" i="1" dirty="0">
                <a:solidFill>
                  <a:prstClr val="black"/>
                </a:solidFill>
              </a:rPr>
              <a:t>Black Panther Party </a:t>
            </a:r>
            <a:r>
              <a:rPr lang="en-US" i="1" dirty="0" smtClean="0">
                <a:solidFill>
                  <a:prstClr val="black"/>
                </a:solidFill>
              </a:rPr>
              <a:t>Reconsidered</a:t>
            </a:r>
          </a:p>
          <a:p>
            <a:pPr marL="285750" indent="-285750">
              <a:buFont typeface="Arial" panose="020B0604020202020204" pitchFamily="34" charset="0"/>
              <a:buChar char="•"/>
            </a:pPr>
            <a:r>
              <a:rPr lang="en-US" i="1" dirty="0" smtClean="0">
                <a:solidFill>
                  <a:prstClr val="black"/>
                </a:solidFill>
              </a:rPr>
              <a:t>Cultural </a:t>
            </a:r>
            <a:r>
              <a:rPr lang="en-US" i="1" dirty="0">
                <a:solidFill>
                  <a:prstClr val="black"/>
                </a:solidFill>
              </a:rPr>
              <a:t>Politics &amp; Social </a:t>
            </a:r>
            <a:r>
              <a:rPr lang="en-US" i="1" dirty="0" smtClean="0">
                <a:solidFill>
                  <a:prstClr val="black"/>
                </a:solidFill>
              </a:rPr>
              <a:t>Movements</a:t>
            </a:r>
          </a:p>
          <a:p>
            <a:pPr marL="285750" indent="-285750">
              <a:buFont typeface="Arial" panose="020B0604020202020204" pitchFamily="34" charset="0"/>
              <a:buChar char="•"/>
            </a:pPr>
            <a:r>
              <a:rPr lang="en-US" i="1" dirty="0" err="1" smtClean="0">
                <a:solidFill>
                  <a:prstClr val="black"/>
                </a:solidFill>
              </a:rPr>
              <a:t>Enriqueta</a:t>
            </a:r>
            <a:r>
              <a:rPr lang="en-US" i="1" dirty="0" smtClean="0">
                <a:solidFill>
                  <a:prstClr val="black"/>
                </a:solidFill>
              </a:rPr>
              <a:t> </a:t>
            </a:r>
            <a:r>
              <a:rPr lang="en-US" i="1" dirty="0">
                <a:solidFill>
                  <a:prstClr val="black"/>
                </a:solidFill>
              </a:rPr>
              <a:t>Vasquez &amp; the Chicano </a:t>
            </a:r>
            <a:r>
              <a:rPr lang="en-US" i="1" dirty="0" smtClean="0">
                <a:solidFill>
                  <a:prstClr val="black"/>
                </a:solidFill>
              </a:rPr>
              <a:t>Movement</a:t>
            </a:r>
          </a:p>
          <a:p>
            <a:pPr marL="285750" indent="-285750">
              <a:buFont typeface="Arial" panose="020B0604020202020204" pitchFamily="34" charset="0"/>
              <a:buChar char="•"/>
            </a:pPr>
            <a:r>
              <a:rPr lang="en-US" i="1" dirty="0" smtClean="0">
                <a:solidFill>
                  <a:prstClr val="black"/>
                </a:solidFill>
              </a:rPr>
              <a:t>Lakota Woman</a:t>
            </a:r>
          </a:p>
          <a:p>
            <a:pPr marL="285750" indent="-285750">
              <a:buFont typeface="Arial" panose="020B0604020202020204" pitchFamily="34" charset="0"/>
              <a:buChar char="•"/>
            </a:pPr>
            <a:r>
              <a:rPr lang="en-US" i="1" dirty="0" smtClean="0">
                <a:solidFill>
                  <a:prstClr val="black"/>
                </a:solidFill>
              </a:rPr>
              <a:t>Revolution </a:t>
            </a:r>
            <a:r>
              <a:rPr lang="en-US" i="1" dirty="0">
                <a:solidFill>
                  <a:prstClr val="black"/>
                </a:solidFill>
              </a:rPr>
              <a:t>in the Air</a:t>
            </a:r>
            <a:endParaRPr lang="en-US" dirty="0">
              <a:solidFill>
                <a:prstClr val="black"/>
              </a:solidFill>
            </a:endParaRPr>
          </a:p>
        </p:txBody>
      </p:sp>
      <p:sp>
        <p:nvSpPr>
          <p:cNvPr id="3" name="TextBox 2"/>
          <p:cNvSpPr txBox="1"/>
          <p:nvPr/>
        </p:nvSpPr>
        <p:spPr>
          <a:xfrm>
            <a:off x="3733800" y="3886200"/>
            <a:ext cx="5029200" cy="2585323"/>
          </a:xfrm>
          <a:prstGeom prst="rect">
            <a:avLst/>
          </a:prstGeom>
          <a:noFill/>
        </p:spPr>
        <p:txBody>
          <a:bodyPr wrap="square" rtlCol="0">
            <a:spAutoFit/>
          </a:bodyPr>
          <a:lstStyle/>
          <a:p>
            <a:r>
              <a:rPr lang="en-US" b="1" dirty="0">
                <a:solidFill>
                  <a:srgbClr val="FF0000"/>
                </a:solidFill>
              </a:rPr>
              <a:t>Americans’ Empires</a:t>
            </a:r>
          </a:p>
          <a:p>
            <a:r>
              <a:rPr lang="en-US" dirty="0" smtClean="0">
                <a:solidFill>
                  <a:prstClr val="black"/>
                </a:solidFill>
              </a:rPr>
              <a:t>“Americans’ </a:t>
            </a:r>
            <a:r>
              <a:rPr lang="en-US" dirty="0">
                <a:solidFill>
                  <a:prstClr val="black"/>
                </a:solidFill>
              </a:rPr>
              <a:t>participation in a world structured by </a:t>
            </a:r>
            <a:r>
              <a:rPr lang="en-US" dirty="0" smtClean="0">
                <a:solidFill>
                  <a:prstClr val="black"/>
                </a:solidFill>
              </a:rPr>
              <a:t>colonialism . . . [through] the </a:t>
            </a:r>
            <a:r>
              <a:rPr lang="en-US" b="1" dirty="0" smtClean="0">
                <a:solidFill>
                  <a:srgbClr val="FF0000"/>
                </a:solidFill>
              </a:rPr>
              <a:t>premise </a:t>
            </a:r>
            <a:r>
              <a:rPr lang="en-US" b="1" dirty="0">
                <a:solidFill>
                  <a:srgbClr val="FF0000"/>
                </a:solidFill>
              </a:rPr>
              <a:t>that the traditional historiography avoids confronting the myriad institutional, intellectual, imaginary, and everyday ways in which Americans participated in a broader world that was shaped by colonial empires</a:t>
            </a:r>
            <a:r>
              <a:rPr lang="en-US" dirty="0">
                <a:solidFill>
                  <a:prstClr val="black"/>
                </a:solidFill>
              </a:rPr>
              <a:t>, from before the American Revolution of 1776 to the present.”</a:t>
            </a:r>
          </a:p>
        </p:txBody>
      </p:sp>
      <p:pic>
        <p:nvPicPr>
          <p:cNvPr id="4" name="Picture 3"/>
          <p:cNvPicPr>
            <a:picLocks noChangeAspect="1"/>
          </p:cNvPicPr>
          <p:nvPr/>
        </p:nvPicPr>
        <p:blipFill>
          <a:blip r:embed="rId2"/>
          <a:stretch>
            <a:fillRect/>
          </a:stretch>
        </p:blipFill>
        <p:spPr>
          <a:xfrm>
            <a:off x="5089809" y="152360"/>
            <a:ext cx="4054191" cy="914479"/>
          </a:xfrm>
          <a:prstGeom prst="rect">
            <a:avLst/>
          </a:prstGeom>
        </p:spPr>
      </p:pic>
    </p:spTree>
    <p:extLst>
      <p:ext uri="{BB962C8B-B14F-4D97-AF65-F5344CB8AC3E}">
        <p14:creationId xmlns:p14="http://schemas.microsoft.com/office/powerpoint/2010/main" val="1575919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847451" y="2590801"/>
            <a:ext cx="3296549" cy="4267199"/>
          </a:xfrm>
          <a:prstGeom prst="rect">
            <a:avLst/>
          </a:prstGeom>
        </p:spPr>
      </p:pic>
      <p:sp>
        <p:nvSpPr>
          <p:cNvPr id="3" name="Rectangle 2"/>
          <p:cNvSpPr/>
          <p:nvPr/>
        </p:nvSpPr>
        <p:spPr>
          <a:xfrm>
            <a:off x="152400" y="762001"/>
            <a:ext cx="5410200" cy="3139321"/>
          </a:xfrm>
          <a:prstGeom prst="rect">
            <a:avLst/>
          </a:prstGeom>
        </p:spPr>
        <p:txBody>
          <a:bodyPr wrap="square">
            <a:spAutoFit/>
          </a:bodyPr>
          <a:lstStyle/>
          <a:p>
            <a:endParaRPr lang="en-US" dirty="0" smtClean="0"/>
          </a:p>
          <a:p>
            <a:r>
              <a:rPr lang="en-US" dirty="0" smtClean="0"/>
              <a:t>“Beyond these [History offerings], </a:t>
            </a:r>
            <a:r>
              <a:rPr lang="en-US" dirty="0"/>
              <a:t>our government and legal studies department offers important courses on the American presidency, Congress, the U.S. Constitution, and other areas in the fields of American government and political theory. As our community knows, government is currently—and has long been—the most popular major at Bowdoin, and it is nearly impossible for these students to graduate from Bowdoin without having read the Federalist Papers at least once</a:t>
            </a:r>
            <a:r>
              <a:rPr lang="en-US" dirty="0" smtClean="0"/>
              <a:t>.”</a:t>
            </a:r>
            <a:endParaRPr lang="en-US" dirty="0"/>
          </a:p>
        </p:txBody>
      </p:sp>
      <p:pic>
        <p:nvPicPr>
          <p:cNvPr id="4" name="Picture 3"/>
          <p:cNvPicPr>
            <a:picLocks noChangeAspect="1"/>
          </p:cNvPicPr>
          <p:nvPr/>
        </p:nvPicPr>
        <p:blipFill>
          <a:blip r:embed="rId3"/>
          <a:stretch>
            <a:fillRect/>
          </a:stretch>
        </p:blipFill>
        <p:spPr>
          <a:xfrm>
            <a:off x="152400" y="76200"/>
            <a:ext cx="3609152" cy="916468"/>
          </a:xfrm>
          <a:prstGeom prst="rect">
            <a:avLst/>
          </a:prstGeom>
        </p:spPr>
      </p:pic>
    </p:spTree>
    <p:extLst>
      <p:ext uri="{BB962C8B-B14F-4D97-AF65-F5344CB8AC3E}">
        <p14:creationId xmlns:p14="http://schemas.microsoft.com/office/powerpoint/2010/main" val="430813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33400"/>
            <a:ext cx="7620000" cy="5909310"/>
          </a:xfrm>
          <a:prstGeom prst="rect">
            <a:avLst/>
          </a:prstGeom>
          <a:noFill/>
        </p:spPr>
        <p:txBody>
          <a:bodyPr wrap="square" rtlCol="0">
            <a:spAutoFit/>
          </a:bodyPr>
          <a:lstStyle/>
          <a:p>
            <a:pPr algn="ctr"/>
            <a:r>
              <a:rPr lang="en-US" dirty="0" smtClean="0"/>
              <a:t>Maine Social Studies Learning Goals</a:t>
            </a:r>
          </a:p>
          <a:p>
            <a:endParaRPr lang="en-US" dirty="0"/>
          </a:p>
          <a:p>
            <a:r>
              <a:rPr lang="en-US" dirty="0" smtClean="0"/>
              <a:t>Explain </a:t>
            </a:r>
            <a:r>
              <a:rPr lang="en-US" dirty="0"/>
              <a:t>that the study of </a:t>
            </a:r>
            <a:r>
              <a:rPr lang="en-US" dirty="0" smtClean="0"/>
              <a:t>government </a:t>
            </a:r>
            <a:r>
              <a:rPr lang="en-US" dirty="0"/>
              <a:t>includes the </a:t>
            </a:r>
            <a:r>
              <a:rPr lang="en-US" b="1" dirty="0" smtClean="0">
                <a:solidFill>
                  <a:srgbClr val="FF0000"/>
                </a:solidFill>
              </a:rPr>
              <a:t>structures, </a:t>
            </a:r>
            <a:r>
              <a:rPr lang="en-US" b="1" dirty="0">
                <a:solidFill>
                  <a:srgbClr val="FF0000"/>
                </a:solidFill>
              </a:rPr>
              <a:t>functions, institutions, </a:t>
            </a:r>
            <a:r>
              <a:rPr lang="en-US" b="1" dirty="0" smtClean="0">
                <a:solidFill>
                  <a:srgbClr val="FF0000"/>
                </a:solidFill>
              </a:rPr>
              <a:t>and </a:t>
            </a:r>
            <a:r>
              <a:rPr lang="en-US" b="1" dirty="0">
                <a:solidFill>
                  <a:srgbClr val="FF0000"/>
                </a:solidFill>
              </a:rPr>
              <a:t>forms of government </a:t>
            </a:r>
            <a:r>
              <a:rPr lang="en-US" dirty="0"/>
              <a:t>and the </a:t>
            </a:r>
            <a:r>
              <a:rPr lang="en-US" dirty="0" smtClean="0"/>
              <a:t>relationship </a:t>
            </a:r>
            <a:r>
              <a:rPr lang="en-US" dirty="0"/>
              <a:t>of government to </a:t>
            </a:r>
            <a:r>
              <a:rPr lang="en-US" dirty="0" smtClean="0"/>
              <a:t>citizens </a:t>
            </a:r>
            <a:r>
              <a:rPr lang="en-US" dirty="0"/>
              <a:t>in the United States and in </a:t>
            </a:r>
            <a:r>
              <a:rPr lang="en-US" dirty="0" smtClean="0"/>
              <a:t>other </a:t>
            </a:r>
            <a:r>
              <a:rPr lang="en-US" dirty="0"/>
              <a:t>regions of the world. </a:t>
            </a:r>
          </a:p>
          <a:p>
            <a:endParaRPr lang="en-US" dirty="0"/>
          </a:p>
          <a:p>
            <a:r>
              <a:rPr lang="en-US" dirty="0" smtClean="0"/>
              <a:t>Evaluate current issues by applying democratic ideals </a:t>
            </a:r>
            <a:r>
              <a:rPr lang="en-US" dirty="0"/>
              <a:t>and </a:t>
            </a:r>
            <a:r>
              <a:rPr lang="en-US" dirty="0" smtClean="0"/>
              <a:t>constitutional principles </a:t>
            </a:r>
            <a:r>
              <a:rPr lang="en-US" dirty="0"/>
              <a:t>of </a:t>
            </a:r>
            <a:r>
              <a:rPr lang="en-US" dirty="0" smtClean="0"/>
              <a:t>government </a:t>
            </a:r>
            <a:r>
              <a:rPr lang="en-US" dirty="0"/>
              <a:t>in the United States, </a:t>
            </a:r>
            <a:r>
              <a:rPr lang="en-US" dirty="0" smtClean="0"/>
              <a:t>including </a:t>
            </a:r>
            <a:r>
              <a:rPr lang="en-US" dirty="0"/>
              <a:t>checks and balances, </a:t>
            </a:r>
          </a:p>
          <a:p>
            <a:r>
              <a:rPr lang="en-US" dirty="0"/>
              <a:t>federalism, and consent of the </a:t>
            </a:r>
            <a:r>
              <a:rPr lang="en-US" dirty="0" smtClean="0"/>
              <a:t>governed </a:t>
            </a:r>
            <a:r>
              <a:rPr lang="en-US" b="1" dirty="0">
                <a:solidFill>
                  <a:srgbClr val="FF0000"/>
                </a:solidFill>
              </a:rPr>
              <a:t>as put forth in </a:t>
            </a:r>
            <a:r>
              <a:rPr lang="en-US" b="1" dirty="0" smtClean="0">
                <a:solidFill>
                  <a:srgbClr val="FF0000"/>
                </a:solidFill>
              </a:rPr>
              <a:t>founding documents</a:t>
            </a:r>
            <a:r>
              <a:rPr lang="en-US" dirty="0" smtClean="0"/>
              <a:t>.</a:t>
            </a:r>
          </a:p>
          <a:p>
            <a:endParaRPr lang="en-US" dirty="0"/>
          </a:p>
          <a:p>
            <a:r>
              <a:rPr lang="en-US" dirty="0"/>
              <a:t>Describe the </a:t>
            </a:r>
            <a:r>
              <a:rPr lang="en-US" b="1" dirty="0">
                <a:solidFill>
                  <a:srgbClr val="FF0000"/>
                </a:solidFill>
              </a:rPr>
              <a:t>purpose, structures, </a:t>
            </a:r>
            <a:r>
              <a:rPr lang="en-US" b="1" dirty="0" smtClean="0">
                <a:solidFill>
                  <a:srgbClr val="FF0000"/>
                </a:solidFill>
              </a:rPr>
              <a:t>and </a:t>
            </a:r>
            <a:r>
              <a:rPr lang="en-US" b="1" dirty="0">
                <a:solidFill>
                  <a:srgbClr val="FF0000"/>
                </a:solidFill>
              </a:rPr>
              <a:t>processes </a:t>
            </a:r>
            <a:r>
              <a:rPr lang="en-US" dirty="0"/>
              <a:t>of the </a:t>
            </a:r>
            <a:r>
              <a:rPr lang="en-US" dirty="0" smtClean="0"/>
              <a:t>American political system.</a:t>
            </a:r>
          </a:p>
          <a:p>
            <a:endParaRPr lang="en-US" dirty="0"/>
          </a:p>
          <a:p>
            <a:r>
              <a:rPr lang="en-US" dirty="0"/>
              <a:t>Explain </a:t>
            </a:r>
            <a:r>
              <a:rPr lang="en-US" dirty="0" smtClean="0"/>
              <a:t>the </a:t>
            </a:r>
            <a:r>
              <a:rPr lang="en-US" b="1" dirty="0">
                <a:solidFill>
                  <a:srgbClr val="FF0000"/>
                </a:solidFill>
              </a:rPr>
              <a:t>relationship between constitutional and legal </a:t>
            </a:r>
            <a:r>
              <a:rPr lang="en-US" b="1" dirty="0" smtClean="0">
                <a:solidFill>
                  <a:srgbClr val="FF0000"/>
                </a:solidFill>
              </a:rPr>
              <a:t>rights</a:t>
            </a:r>
            <a:r>
              <a:rPr lang="en-US" dirty="0" smtClean="0"/>
              <a:t>, </a:t>
            </a:r>
            <a:r>
              <a:rPr lang="en-US" dirty="0"/>
              <a:t>and </a:t>
            </a:r>
            <a:r>
              <a:rPr lang="en-US" dirty="0" smtClean="0"/>
              <a:t>civic duties </a:t>
            </a:r>
            <a:r>
              <a:rPr lang="en-US" dirty="0"/>
              <a:t>and </a:t>
            </a:r>
            <a:r>
              <a:rPr lang="en-US" dirty="0" smtClean="0"/>
              <a:t>responsibilities in a </a:t>
            </a:r>
            <a:r>
              <a:rPr lang="en-US" dirty="0"/>
              <a:t>constitutional </a:t>
            </a:r>
            <a:r>
              <a:rPr lang="en-US" dirty="0" smtClean="0"/>
              <a:t>democracy</a:t>
            </a:r>
            <a:r>
              <a:rPr lang="en-US" dirty="0" smtClean="0"/>
              <a:t>.</a:t>
            </a:r>
          </a:p>
          <a:p>
            <a:endParaRPr lang="en-US" dirty="0"/>
          </a:p>
          <a:p>
            <a:r>
              <a:rPr lang="en-US" dirty="0"/>
              <a:t>Evaluate the relationship between the government and the individual </a:t>
            </a:r>
            <a:r>
              <a:rPr lang="en-US" dirty="0" smtClean="0"/>
              <a:t>as </a:t>
            </a:r>
            <a:r>
              <a:rPr lang="en-US" dirty="0"/>
              <a:t>evident in the </a:t>
            </a:r>
            <a:r>
              <a:rPr lang="en-US" b="1" dirty="0">
                <a:solidFill>
                  <a:srgbClr val="FF0000"/>
                </a:solidFill>
              </a:rPr>
              <a:t>United States </a:t>
            </a:r>
            <a:r>
              <a:rPr lang="en-US" b="1" dirty="0" smtClean="0">
                <a:solidFill>
                  <a:srgbClr val="FF0000"/>
                </a:solidFill>
              </a:rPr>
              <a:t>Constitution</a:t>
            </a:r>
            <a:r>
              <a:rPr lang="en-US" b="1" dirty="0">
                <a:solidFill>
                  <a:srgbClr val="FF0000"/>
                </a:solidFill>
              </a:rPr>
              <a:t>, the Bill of Rights, and </a:t>
            </a:r>
            <a:r>
              <a:rPr lang="en-US" b="1" dirty="0" smtClean="0">
                <a:solidFill>
                  <a:srgbClr val="FF0000"/>
                </a:solidFill>
              </a:rPr>
              <a:t>landmark </a:t>
            </a:r>
            <a:r>
              <a:rPr lang="en-US" b="1" dirty="0">
                <a:solidFill>
                  <a:srgbClr val="FF0000"/>
                </a:solidFill>
              </a:rPr>
              <a:t>court </a:t>
            </a:r>
            <a:r>
              <a:rPr lang="en-US" b="1" dirty="0" smtClean="0">
                <a:solidFill>
                  <a:srgbClr val="FF0000"/>
                </a:solidFill>
              </a:rPr>
              <a:t>cases</a:t>
            </a:r>
            <a:r>
              <a:rPr lang="en-US" dirty="0" smtClean="0"/>
              <a:t>.</a:t>
            </a:r>
          </a:p>
          <a:p>
            <a:endParaRPr lang="en-US" dirty="0"/>
          </a:p>
          <a:p>
            <a:pPr algn="r"/>
            <a:r>
              <a:rPr lang="en-US" dirty="0" smtClean="0"/>
              <a:t>--http</a:t>
            </a:r>
            <a:r>
              <a:rPr lang="en-US" dirty="0"/>
              <a:t>://www.maine.gov/doe/socialstudies/documents/ss102207.pdf</a:t>
            </a:r>
          </a:p>
        </p:txBody>
      </p:sp>
    </p:spTree>
    <p:extLst>
      <p:ext uri="{BB962C8B-B14F-4D97-AF65-F5344CB8AC3E}">
        <p14:creationId xmlns:p14="http://schemas.microsoft.com/office/powerpoint/2010/main" val="1321921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81000"/>
            <a:ext cx="7010400" cy="7232749"/>
          </a:xfrm>
          <a:prstGeom prst="rect">
            <a:avLst/>
          </a:prstGeom>
          <a:noFill/>
        </p:spPr>
        <p:txBody>
          <a:bodyPr wrap="square" rtlCol="0">
            <a:spAutoFit/>
          </a:bodyPr>
          <a:lstStyle/>
          <a:p>
            <a:pPr algn="ctr"/>
            <a:r>
              <a:rPr lang="en-US" sz="1600" dirty="0" smtClean="0"/>
              <a:t>New York Social Studies Learning Standards</a:t>
            </a:r>
          </a:p>
          <a:p>
            <a:endParaRPr lang="en-US" sz="1600" dirty="0"/>
          </a:p>
          <a:p>
            <a:r>
              <a:rPr lang="en-US" sz="1600" dirty="0"/>
              <a:t>Students will use a variety of intellectual skills to demonstrate their understanding of the </a:t>
            </a:r>
            <a:r>
              <a:rPr lang="en-US" sz="1600" dirty="0" smtClean="0"/>
              <a:t>necessity for </a:t>
            </a:r>
            <a:r>
              <a:rPr lang="en-US" sz="1600" dirty="0"/>
              <a:t>establishing governments; the governmental system of the United States and other nations; </a:t>
            </a:r>
            <a:r>
              <a:rPr lang="en-US" sz="1600" dirty="0" smtClean="0"/>
              <a:t>the United </a:t>
            </a:r>
            <a:r>
              <a:rPr lang="en-US" sz="1600" dirty="0"/>
              <a:t>States Constitution; the basic civic values of American constitutional democracy; and </a:t>
            </a:r>
            <a:r>
              <a:rPr lang="en-US" sz="1600" dirty="0" smtClean="0"/>
              <a:t>the roles</a:t>
            </a:r>
            <a:r>
              <a:rPr lang="en-US" sz="1600" dirty="0"/>
              <a:t>, rights, </a:t>
            </a:r>
            <a:r>
              <a:rPr lang="en-US" sz="1600" dirty="0" smtClean="0"/>
              <a:t>and responsibilities </a:t>
            </a:r>
            <a:r>
              <a:rPr lang="en-US" sz="1600" dirty="0"/>
              <a:t>of citizenship, including avenues of participation</a:t>
            </a:r>
            <a:r>
              <a:rPr lang="en-US" sz="1600" dirty="0" smtClean="0"/>
              <a:t>.</a:t>
            </a:r>
          </a:p>
          <a:p>
            <a:endParaRPr lang="en-US" sz="1600" dirty="0"/>
          </a:p>
          <a:p>
            <a:r>
              <a:rPr lang="en-US" sz="1600" dirty="0" smtClean="0"/>
              <a:t>Investigate </a:t>
            </a:r>
            <a:r>
              <a:rPr lang="en-US" sz="1600" dirty="0"/>
              <a:t>how the United States’ democratic principles </a:t>
            </a:r>
            <a:r>
              <a:rPr lang="en-US" sz="1600" dirty="0" smtClean="0"/>
              <a:t>have influenced </a:t>
            </a:r>
            <a:r>
              <a:rPr lang="en-US" sz="1600" dirty="0"/>
              <a:t>the constitutions and governments of other </a:t>
            </a:r>
            <a:r>
              <a:rPr lang="en-US" sz="1600" dirty="0" smtClean="0"/>
              <a:t>nations; view </a:t>
            </a:r>
            <a:r>
              <a:rPr lang="en-US" sz="1600" dirty="0"/>
              <a:t>this sharing as a two-way exchange, with the </a:t>
            </a:r>
            <a:r>
              <a:rPr lang="en-US" sz="1600" dirty="0" smtClean="0"/>
              <a:t>United States </a:t>
            </a:r>
            <a:r>
              <a:rPr lang="en-US" sz="1600" dirty="0"/>
              <a:t>influencing and being influenced by other nations</a:t>
            </a:r>
            <a:r>
              <a:rPr lang="en-US" sz="1600" dirty="0" smtClean="0"/>
              <a:t>.</a:t>
            </a:r>
          </a:p>
          <a:p>
            <a:endParaRPr lang="en-US" sz="1600" dirty="0"/>
          </a:p>
          <a:p>
            <a:r>
              <a:rPr lang="en-US" sz="1600" dirty="0" smtClean="0"/>
              <a:t>Analyze </a:t>
            </a:r>
            <a:r>
              <a:rPr lang="en-US" sz="1600" dirty="0"/>
              <a:t>important debates in American history (e.g., </a:t>
            </a:r>
            <a:r>
              <a:rPr lang="en-US" sz="1600" b="1" dirty="0" smtClean="0">
                <a:solidFill>
                  <a:srgbClr val="FF0000"/>
                </a:solidFill>
              </a:rPr>
              <a:t>ratification of </a:t>
            </a:r>
            <a:r>
              <a:rPr lang="en-US" sz="1600" b="1" dirty="0">
                <a:solidFill>
                  <a:srgbClr val="FF0000"/>
                </a:solidFill>
              </a:rPr>
              <a:t>the United States Constitution, abolition of slavery, </a:t>
            </a:r>
            <a:r>
              <a:rPr lang="en-US" sz="1600" b="1" dirty="0" smtClean="0">
                <a:solidFill>
                  <a:srgbClr val="FF0000"/>
                </a:solidFill>
              </a:rPr>
              <a:t>regulation of </a:t>
            </a:r>
            <a:r>
              <a:rPr lang="en-US" sz="1600" b="1" dirty="0">
                <a:solidFill>
                  <a:srgbClr val="FF0000"/>
                </a:solidFill>
              </a:rPr>
              <a:t>big business, restrictions on immigration, the New </a:t>
            </a:r>
            <a:r>
              <a:rPr lang="en-US" sz="1600" b="1" dirty="0" smtClean="0">
                <a:solidFill>
                  <a:srgbClr val="FF0000"/>
                </a:solidFill>
              </a:rPr>
              <a:t>Deal legislation</a:t>
            </a:r>
            <a:r>
              <a:rPr lang="en-US" sz="1600" b="1" dirty="0">
                <a:solidFill>
                  <a:srgbClr val="FF0000"/>
                </a:solidFill>
              </a:rPr>
              <a:t>, women’s suffrage, United States involvement </a:t>
            </a:r>
            <a:r>
              <a:rPr lang="en-US" sz="1600" b="1" dirty="0" smtClean="0">
                <a:solidFill>
                  <a:srgbClr val="FF0000"/>
                </a:solidFill>
              </a:rPr>
              <a:t>in foreign </a:t>
            </a:r>
            <a:r>
              <a:rPr lang="en-US" sz="1600" b="1" dirty="0">
                <a:solidFill>
                  <a:srgbClr val="FF0000"/>
                </a:solidFill>
              </a:rPr>
              <a:t>affairs and wars</a:t>
            </a:r>
            <a:r>
              <a:rPr lang="en-US" sz="1600" dirty="0"/>
              <a:t>), focusing on the opposing positions and</a:t>
            </a:r>
          </a:p>
          <a:p>
            <a:r>
              <a:rPr lang="en-US" sz="1600" dirty="0"/>
              <a:t>the historical evidence used to support these </a:t>
            </a:r>
            <a:r>
              <a:rPr lang="en-US" sz="1600" dirty="0" smtClean="0"/>
              <a:t>positions.</a:t>
            </a:r>
          </a:p>
          <a:p>
            <a:endParaRPr lang="en-US" sz="1600" dirty="0"/>
          </a:p>
          <a:p>
            <a:r>
              <a:rPr lang="en-US" sz="1600" dirty="0" smtClean="0"/>
              <a:t>Analyze </a:t>
            </a:r>
            <a:r>
              <a:rPr lang="en-US" sz="1600" dirty="0"/>
              <a:t>key Supreme Court decisions (e.g., </a:t>
            </a:r>
            <a:r>
              <a:rPr lang="en-US" sz="1600" i="1" dirty="0"/>
              <a:t>Marbury v. </a:t>
            </a:r>
            <a:r>
              <a:rPr lang="en-US" sz="1600" i="1" dirty="0" smtClean="0"/>
              <a:t>Madison, McCulloch </a:t>
            </a:r>
            <a:r>
              <a:rPr lang="en-US" sz="1600" i="1" dirty="0"/>
              <a:t>v. Maryland, Dred Scott v. Sanford, Plessy </a:t>
            </a:r>
            <a:r>
              <a:rPr lang="en-US" sz="1600" i="1" dirty="0" smtClean="0"/>
              <a:t>v. Ferguson</a:t>
            </a:r>
            <a:r>
              <a:rPr lang="en-US" sz="1600" i="1" dirty="0"/>
              <a:t>, Brown v. Board of Education of Topeka, Miranda </a:t>
            </a:r>
            <a:r>
              <a:rPr lang="en-US" sz="1600" i="1" dirty="0" smtClean="0"/>
              <a:t>v. Arizona</a:t>
            </a:r>
            <a:r>
              <a:rPr lang="en-US" sz="1600" i="1" dirty="0"/>
              <a:t>, and Roe v. Wade</a:t>
            </a:r>
            <a:r>
              <a:rPr lang="en-US" sz="1600" dirty="0"/>
              <a:t>) in terms of the ongoing struggle to</a:t>
            </a:r>
          </a:p>
          <a:p>
            <a:r>
              <a:rPr lang="en-US" sz="1600" dirty="0"/>
              <a:t>realize democratic ideals; explore how these decisions </a:t>
            </a:r>
            <a:r>
              <a:rPr lang="en-US" sz="1600" dirty="0" smtClean="0"/>
              <a:t>embody constitutional </a:t>
            </a:r>
            <a:r>
              <a:rPr lang="en-US" sz="1600" dirty="0"/>
              <a:t>civic values and the evolution and application </a:t>
            </a:r>
            <a:r>
              <a:rPr lang="en-US" sz="1600" dirty="0" smtClean="0"/>
              <a:t>of constitutional </a:t>
            </a:r>
            <a:r>
              <a:rPr lang="en-US" sz="1600" dirty="0"/>
              <a:t>values within American political, economic, </a:t>
            </a:r>
            <a:r>
              <a:rPr lang="en-US" sz="1600" dirty="0" smtClean="0"/>
              <a:t>and social life.</a:t>
            </a:r>
          </a:p>
          <a:p>
            <a:endParaRPr lang="en-US" sz="1600" dirty="0"/>
          </a:p>
          <a:p>
            <a:endParaRPr lang="en-US" sz="1600" dirty="0" smtClean="0"/>
          </a:p>
          <a:p>
            <a:endParaRPr lang="en-US" sz="1600" dirty="0"/>
          </a:p>
          <a:p>
            <a:endParaRPr lang="en-US" sz="1600" dirty="0"/>
          </a:p>
        </p:txBody>
      </p:sp>
    </p:spTree>
    <p:extLst>
      <p:ext uri="{BB962C8B-B14F-4D97-AF65-F5344CB8AC3E}">
        <p14:creationId xmlns:p14="http://schemas.microsoft.com/office/powerpoint/2010/main" val="3968121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00200" y="0"/>
            <a:ext cx="5638800" cy="1943100"/>
          </a:xfrm>
          <a:prstGeom prst="rect">
            <a:avLst/>
          </a:prstGeom>
        </p:spPr>
      </p:pic>
      <p:sp>
        <p:nvSpPr>
          <p:cNvPr id="3" name="TextBox 2"/>
          <p:cNvSpPr txBox="1"/>
          <p:nvPr/>
        </p:nvSpPr>
        <p:spPr>
          <a:xfrm>
            <a:off x="1066800" y="2514600"/>
            <a:ext cx="7239000" cy="3970318"/>
          </a:xfrm>
          <a:prstGeom prst="rect">
            <a:avLst/>
          </a:prstGeom>
          <a:noFill/>
        </p:spPr>
        <p:txBody>
          <a:bodyPr wrap="square" rtlCol="0">
            <a:spAutoFit/>
          </a:bodyPr>
          <a:lstStyle/>
          <a:p>
            <a:r>
              <a:rPr lang="en-US" dirty="0">
                <a:solidFill>
                  <a:prstClr val="black"/>
                </a:solidFill>
              </a:rPr>
              <a:t> </a:t>
            </a:r>
            <a:r>
              <a:rPr lang="en-US" dirty="0" smtClean="0">
                <a:solidFill>
                  <a:prstClr val="black"/>
                </a:solidFill>
              </a:rPr>
              <a:t>. . . The </a:t>
            </a:r>
            <a:r>
              <a:rPr lang="en-US" dirty="0">
                <a:solidFill>
                  <a:prstClr val="black"/>
                </a:solidFill>
              </a:rPr>
              <a:t>final social pattern is the Law of Group Polarization. That </a:t>
            </a:r>
            <a:r>
              <a:rPr lang="en-US" dirty="0" smtClean="0">
                <a:solidFill>
                  <a:prstClr val="black"/>
                </a:solidFill>
              </a:rPr>
              <a:t>law, as </a:t>
            </a:r>
            <a:r>
              <a:rPr lang="en-US" dirty="0">
                <a:solidFill>
                  <a:prstClr val="black"/>
                </a:solidFill>
              </a:rPr>
              <a:t>Cass R. </a:t>
            </a:r>
            <a:r>
              <a:rPr lang="en-US" dirty="0" err="1">
                <a:solidFill>
                  <a:prstClr val="black"/>
                </a:solidFill>
              </a:rPr>
              <a:t>Sunstein</a:t>
            </a:r>
            <a:r>
              <a:rPr lang="en-US" dirty="0">
                <a:solidFill>
                  <a:prstClr val="black"/>
                </a:solidFill>
              </a:rPr>
              <a:t>, a professor of political science and of jurisprudence at the University of Chicago, has </a:t>
            </a:r>
            <a:r>
              <a:rPr lang="en-US" dirty="0" smtClean="0">
                <a:solidFill>
                  <a:prstClr val="black"/>
                </a:solidFill>
              </a:rPr>
              <a:t>described, predicts </a:t>
            </a:r>
            <a:r>
              <a:rPr lang="en-US" dirty="0">
                <a:solidFill>
                  <a:prstClr val="black"/>
                </a:solidFill>
              </a:rPr>
              <a:t>that when like-minded people deliberate as an organized group, the general opinion shifts toward extreme versions of their common </a:t>
            </a:r>
            <a:r>
              <a:rPr lang="en-US" dirty="0" smtClean="0">
                <a:solidFill>
                  <a:prstClr val="black"/>
                </a:solidFill>
              </a:rPr>
              <a:t>beliefs . . . The simple </a:t>
            </a:r>
            <a:r>
              <a:rPr lang="en-US" dirty="0">
                <a:solidFill>
                  <a:prstClr val="black"/>
                </a:solidFill>
              </a:rPr>
              <a:t>trappings of deliberation make academics think that </a:t>
            </a:r>
            <a:r>
              <a:rPr lang="en-US" dirty="0" smtClean="0">
                <a:solidFill>
                  <a:prstClr val="black"/>
                </a:solidFill>
              </a:rPr>
              <a:t>they’ve </a:t>
            </a:r>
            <a:r>
              <a:rPr lang="en-US" dirty="0">
                <a:solidFill>
                  <a:prstClr val="black"/>
                </a:solidFill>
              </a:rPr>
              <a:t>reached an opinion through reasoned debate -- instead of, in part, through an irrational social dynamic. The opinion takes on the status of a norm. </a:t>
            </a:r>
            <a:r>
              <a:rPr lang="en-US" b="1" dirty="0">
                <a:solidFill>
                  <a:srgbClr val="FF0000"/>
                </a:solidFill>
              </a:rPr>
              <a:t>Extreme views appear to be logical extensions of principles that everyone more or less shares, and extremists gain a larger influence than their numbers merit. </a:t>
            </a:r>
            <a:r>
              <a:rPr lang="en-US" dirty="0">
                <a:solidFill>
                  <a:prstClr val="black"/>
                </a:solidFill>
              </a:rPr>
              <a:t>If participants left the enclave, their beliefs would moderate, and they would be more open to the beliefs of others. But with the conferences, quarterlies, and committee meetings suffused with extreme positions, they're stuck with abiding by the convictions of their most passionate brethren.</a:t>
            </a:r>
          </a:p>
        </p:txBody>
      </p:sp>
    </p:spTree>
    <p:extLst>
      <p:ext uri="{BB962C8B-B14F-4D97-AF65-F5344CB8AC3E}">
        <p14:creationId xmlns:p14="http://schemas.microsoft.com/office/powerpoint/2010/main" val="1645926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71600" y="21771"/>
            <a:ext cx="6096000" cy="4048125"/>
          </a:xfrm>
          <a:prstGeom prst="rect">
            <a:avLst/>
          </a:prstGeom>
        </p:spPr>
      </p:pic>
      <p:pic>
        <p:nvPicPr>
          <p:cNvPr id="3" name="Picture 2"/>
          <p:cNvPicPr>
            <a:picLocks noChangeAspect="1"/>
          </p:cNvPicPr>
          <p:nvPr/>
        </p:nvPicPr>
        <p:blipFill>
          <a:blip r:embed="rId3"/>
          <a:stretch>
            <a:fillRect/>
          </a:stretch>
        </p:blipFill>
        <p:spPr>
          <a:xfrm>
            <a:off x="10886" y="3754950"/>
            <a:ext cx="2202002" cy="3124821"/>
          </a:xfrm>
          <a:prstGeom prst="rect">
            <a:avLst/>
          </a:prstGeom>
        </p:spPr>
      </p:pic>
      <p:sp>
        <p:nvSpPr>
          <p:cNvPr id="4" name="TextBox 3"/>
          <p:cNvSpPr txBox="1"/>
          <p:nvPr/>
        </p:nvSpPr>
        <p:spPr>
          <a:xfrm>
            <a:off x="3124200" y="4419600"/>
            <a:ext cx="4953000" cy="1754326"/>
          </a:xfrm>
          <a:prstGeom prst="rect">
            <a:avLst/>
          </a:prstGeom>
          <a:noFill/>
        </p:spPr>
        <p:txBody>
          <a:bodyPr wrap="square" rtlCol="0">
            <a:spAutoFit/>
          </a:bodyPr>
          <a:lstStyle/>
          <a:p>
            <a:r>
              <a:rPr lang="en-US" dirty="0" smtClean="0"/>
              <a:t>“To the protesters making collective noise, thank you for not waiting and for making yourselves heard.”</a:t>
            </a:r>
          </a:p>
          <a:p>
            <a:endParaRPr lang="en-US" dirty="0"/>
          </a:p>
          <a:p>
            <a:pPr algn="r"/>
            <a:r>
              <a:rPr lang="en-US" dirty="0" smtClean="0"/>
              <a:t>--Group of 88 statement, 6 April 2006</a:t>
            </a:r>
          </a:p>
          <a:p>
            <a:pPr algn="r"/>
            <a:r>
              <a:rPr lang="en-US" dirty="0" smtClean="0"/>
              <a:t>(ten days after above protest)</a:t>
            </a:r>
            <a:endParaRPr lang="en-US" dirty="0"/>
          </a:p>
        </p:txBody>
      </p:sp>
    </p:spTree>
    <p:extLst>
      <p:ext uri="{BB962C8B-B14F-4D97-AF65-F5344CB8AC3E}">
        <p14:creationId xmlns:p14="http://schemas.microsoft.com/office/powerpoint/2010/main" val="20772753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381000"/>
            <a:ext cx="7239000" cy="6740307"/>
          </a:xfrm>
          <a:prstGeom prst="rect">
            <a:avLst/>
          </a:prstGeom>
          <a:noFill/>
        </p:spPr>
        <p:txBody>
          <a:bodyPr wrap="square" rtlCol="0">
            <a:spAutoFit/>
          </a:bodyPr>
          <a:lstStyle/>
          <a:p>
            <a:endParaRPr lang="en-US" dirty="0" smtClean="0"/>
          </a:p>
          <a:p>
            <a:endParaRPr lang="en-US" dirty="0"/>
          </a:p>
          <a:p>
            <a:r>
              <a:rPr lang="en-US" dirty="0" smtClean="0"/>
              <a:t>Sex </a:t>
            </a:r>
            <a:r>
              <a:rPr lang="en-US" dirty="0"/>
              <a:t>and race have been intertwined since the beginning of American history. They remain so today, throughout America and here at Duke. The events that occurred on Buchanan Boulevard two weeks ago are part of a deep and troubling history.</a:t>
            </a:r>
            <a:br>
              <a:rPr lang="en-US" dirty="0"/>
            </a:br>
            <a:r>
              <a:rPr lang="en-US" dirty="0"/>
              <a:t/>
            </a:r>
            <a:br>
              <a:rPr lang="en-US" dirty="0"/>
            </a:br>
            <a:r>
              <a:rPr lang="en-US" dirty="0"/>
              <a:t>Racism has always constituted the original sin of our democracy. Slavery, and then Jim Crow, systematically contradicted our commitment to the equality of all citizens. Race also stood as a primary source of power for those whites with </a:t>
            </a:r>
            <a:r>
              <a:rPr lang="en-US" dirty="0" smtClean="0"/>
              <a:t>privilege…</a:t>
            </a:r>
          </a:p>
          <a:p>
            <a:endParaRPr lang="en-US" dirty="0"/>
          </a:p>
          <a:p>
            <a:r>
              <a:rPr lang="en-US" dirty="0" smtClean="0"/>
              <a:t>Sex and race have always interacted in a vicious chemistry of power, privilege, and control. </a:t>
            </a:r>
            <a:r>
              <a:rPr lang="en-US" b="1" dirty="0" smtClean="0">
                <a:solidFill>
                  <a:srgbClr val="FF0000"/>
                </a:solidFill>
              </a:rPr>
              <a:t>Emmett </a:t>
            </a:r>
            <a:r>
              <a:rPr lang="en-US" b="1" dirty="0">
                <a:solidFill>
                  <a:srgbClr val="FF0000"/>
                </a:solidFill>
              </a:rPr>
              <a:t>Till was brutalized and lynched in Mississippi in 1954 </a:t>
            </a:r>
            <a:r>
              <a:rPr lang="en-US" b="1" dirty="0" smtClean="0">
                <a:solidFill>
                  <a:srgbClr val="FF0000"/>
                </a:solidFill>
              </a:rPr>
              <a:t>[sic, 1955] for </a:t>
            </a:r>
            <a:r>
              <a:rPr lang="en-US" b="1" dirty="0">
                <a:solidFill>
                  <a:srgbClr val="FF0000"/>
                </a:solidFill>
              </a:rPr>
              <a:t>allegedly speaking with too easy familiarity to a white woman </a:t>
            </a:r>
            <a:r>
              <a:rPr lang="en-US" b="1" dirty="0" smtClean="0">
                <a:solidFill>
                  <a:srgbClr val="FF0000"/>
                </a:solidFill>
              </a:rPr>
              <a:t>storekeeper…</a:t>
            </a:r>
          </a:p>
          <a:p>
            <a:endParaRPr lang="en-US" dirty="0"/>
          </a:p>
          <a:p>
            <a:r>
              <a:rPr lang="en-US" b="1" dirty="0">
                <a:solidFill>
                  <a:srgbClr val="FF0000"/>
                </a:solidFill>
              </a:rPr>
              <a:t>What has all this to do with America today, and with Duke? Among other things, it helps to put into context what occurred in Durham two weeks ago. </a:t>
            </a:r>
            <a:r>
              <a:rPr lang="en-US" dirty="0"/>
              <a:t>The mixture of race and sex that transpired on Buchanan Boulevard is not new.</a:t>
            </a:r>
          </a:p>
          <a:p>
            <a:endParaRPr lang="en-US" dirty="0" smtClean="0"/>
          </a:p>
          <a:p>
            <a:pPr algn="r"/>
            <a:r>
              <a:rPr lang="en-US" dirty="0" smtClean="0"/>
              <a:t>--William Chafe, 31 March 2006</a:t>
            </a:r>
            <a:r>
              <a:rPr lang="en-US" dirty="0"/>
              <a:t/>
            </a:r>
            <a:br>
              <a:rPr lang="en-US" dirty="0"/>
            </a:br>
            <a:endParaRPr lang="en-US" dirty="0"/>
          </a:p>
        </p:txBody>
      </p:sp>
      <p:pic>
        <p:nvPicPr>
          <p:cNvPr id="3" name="Picture 2"/>
          <p:cNvPicPr>
            <a:picLocks noChangeAspect="1"/>
          </p:cNvPicPr>
          <p:nvPr/>
        </p:nvPicPr>
        <p:blipFill>
          <a:blip r:embed="rId2"/>
          <a:stretch>
            <a:fillRect/>
          </a:stretch>
        </p:blipFill>
        <p:spPr>
          <a:xfrm>
            <a:off x="2805112" y="0"/>
            <a:ext cx="3609975" cy="962025"/>
          </a:xfrm>
          <a:prstGeom prst="rect">
            <a:avLst/>
          </a:prstGeom>
        </p:spPr>
      </p:pic>
    </p:spTree>
    <p:extLst>
      <p:ext uri="{BB962C8B-B14F-4D97-AF65-F5344CB8AC3E}">
        <p14:creationId xmlns:p14="http://schemas.microsoft.com/office/powerpoint/2010/main" val="4933597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400" y="-4650135"/>
            <a:ext cx="6858000" cy="10064294"/>
          </a:xfrm>
          <a:prstGeom prst="rect">
            <a:avLst/>
          </a:prstGeom>
        </p:spPr>
        <p:txBody>
          <a:bodyPr wrap="square">
            <a:spAutoFit/>
          </a:bodyPr>
          <a:lstStyle/>
          <a:p>
            <a:endParaRPr lang="en-US" dirty="0">
              <a:solidFill>
                <a:prstClr val="black"/>
              </a:solidFill>
            </a:endParaRPr>
          </a:p>
          <a:p>
            <a:endParaRPr lang="en-US" dirty="0">
              <a:solidFill>
                <a:prstClr val="black"/>
              </a:solidFill>
            </a:endParaRPr>
          </a:p>
          <a:p>
            <a:endParaRPr lang="en-US" dirty="0" smtClean="0">
              <a:solidFill>
                <a:prstClr val="black"/>
              </a:solidFill>
            </a:endParaRPr>
          </a:p>
          <a:p>
            <a:endParaRPr lang="en-US" dirty="0">
              <a:solidFill>
                <a:prstClr val="black"/>
              </a:solidFill>
            </a:endParaRPr>
          </a:p>
          <a:p>
            <a:endParaRPr lang="en-US" dirty="0" smtClean="0">
              <a:solidFill>
                <a:prstClr val="black"/>
              </a:solidFill>
            </a:endParaRPr>
          </a:p>
          <a:p>
            <a:endParaRPr lang="en-US" dirty="0">
              <a:solidFill>
                <a:prstClr val="black"/>
              </a:solidFill>
            </a:endParaRPr>
          </a:p>
          <a:p>
            <a:endParaRPr lang="en-US" dirty="0" smtClean="0">
              <a:solidFill>
                <a:prstClr val="black"/>
              </a:solidFill>
            </a:endParaRPr>
          </a:p>
          <a:p>
            <a:endParaRPr lang="en-US" dirty="0">
              <a:solidFill>
                <a:prstClr val="black"/>
              </a:solidFill>
            </a:endParaRPr>
          </a:p>
          <a:p>
            <a:endParaRPr lang="en-US" dirty="0" smtClean="0">
              <a:solidFill>
                <a:prstClr val="black"/>
              </a:solidFill>
            </a:endParaRPr>
          </a:p>
          <a:p>
            <a:endParaRPr lang="en-US" dirty="0">
              <a:solidFill>
                <a:prstClr val="black"/>
              </a:solidFill>
            </a:endParaRPr>
          </a:p>
          <a:p>
            <a:endParaRPr lang="en-US" dirty="0" smtClean="0">
              <a:solidFill>
                <a:prstClr val="black"/>
              </a:solidFill>
            </a:endParaRPr>
          </a:p>
          <a:p>
            <a:endParaRPr lang="en-US" dirty="0">
              <a:solidFill>
                <a:prstClr val="black"/>
              </a:solidFill>
            </a:endParaRPr>
          </a:p>
          <a:p>
            <a:endParaRPr lang="en-US" dirty="0" smtClean="0">
              <a:solidFill>
                <a:prstClr val="black"/>
              </a:solidFill>
            </a:endParaRPr>
          </a:p>
          <a:p>
            <a:endParaRPr lang="en-US" dirty="0">
              <a:solidFill>
                <a:prstClr val="black"/>
              </a:solidFill>
            </a:endParaRPr>
          </a:p>
          <a:p>
            <a:endParaRPr lang="en-US" dirty="0" smtClean="0">
              <a:solidFill>
                <a:prstClr val="black"/>
              </a:solidFill>
            </a:endParaRPr>
          </a:p>
          <a:p>
            <a:endParaRPr lang="en-US" dirty="0">
              <a:solidFill>
                <a:prstClr val="black"/>
              </a:solidFill>
            </a:endParaRPr>
          </a:p>
          <a:p>
            <a:endParaRPr lang="en-US" dirty="0" smtClean="0">
              <a:solidFill>
                <a:prstClr val="black"/>
              </a:solidFill>
            </a:endParaRPr>
          </a:p>
          <a:p>
            <a:endParaRPr lang="en-US" dirty="0">
              <a:solidFill>
                <a:prstClr val="black"/>
              </a:solidFill>
            </a:endParaRPr>
          </a:p>
          <a:p>
            <a:r>
              <a:rPr lang="en-US" dirty="0" smtClean="0">
                <a:solidFill>
                  <a:prstClr val="black"/>
                </a:solidFill>
              </a:rPr>
              <a:t>Whereas </a:t>
            </a:r>
            <a:r>
              <a:rPr lang="en-US" dirty="0">
                <a:solidFill>
                  <a:prstClr val="black"/>
                </a:solidFill>
              </a:rPr>
              <a:t>the American Studies Association is committed to the pursuit of social justice…</a:t>
            </a:r>
          </a:p>
          <a:p>
            <a:endParaRPr lang="en-US" dirty="0">
              <a:solidFill>
                <a:prstClr val="black"/>
              </a:solidFill>
            </a:endParaRPr>
          </a:p>
          <a:p>
            <a:r>
              <a:rPr lang="en-US" dirty="0">
                <a:solidFill>
                  <a:prstClr val="black"/>
                </a:solidFill>
              </a:rPr>
              <a:t>Whereas the United States plays a significant role in enabling the Israeli occupation of Palestine and the expansion of illegal settlements and the Wall in violation of international law…</a:t>
            </a:r>
          </a:p>
          <a:p>
            <a:endParaRPr lang="en-US" dirty="0" smtClean="0">
              <a:solidFill>
                <a:prstClr val="black"/>
              </a:solidFill>
            </a:endParaRPr>
          </a:p>
          <a:p>
            <a:r>
              <a:rPr lang="en-US" dirty="0" smtClean="0">
                <a:solidFill>
                  <a:prstClr val="black"/>
                </a:solidFill>
              </a:rPr>
              <a:t>Whereas </a:t>
            </a:r>
            <a:r>
              <a:rPr lang="en-US" dirty="0">
                <a:solidFill>
                  <a:prstClr val="black"/>
                </a:solidFill>
              </a:rPr>
              <a:t>. . . Israeli institutions of higher learning are a party to Israeli state policies that violate human rights and negatively impact the working conditions of Palestinian scholars and students</a:t>
            </a:r>
            <a:r>
              <a:rPr lang="en-US" dirty="0" smtClean="0">
                <a:solidFill>
                  <a:prstClr val="black"/>
                </a:solidFill>
              </a:rPr>
              <a:t>;</a:t>
            </a:r>
          </a:p>
          <a:p>
            <a:endParaRPr lang="en-US" dirty="0">
              <a:solidFill>
                <a:prstClr val="black"/>
              </a:solidFill>
            </a:endParaRPr>
          </a:p>
          <a:p>
            <a:r>
              <a:rPr lang="en-US" dirty="0" smtClean="0">
                <a:solidFill>
                  <a:prstClr val="black"/>
                </a:solidFill>
              </a:rPr>
              <a:t>… </a:t>
            </a:r>
            <a:r>
              <a:rPr lang="en-US" b="1" dirty="0" smtClean="0">
                <a:solidFill>
                  <a:srgbClr val="FF0000"/>
                </a:solidFill>
              </a:rPr>
              <a:t>In keeping </a:t>
            </a:r>
            <a:r>
              <a:rPr lang="en-US" b="1" dirty="0">
                <a:solidFill>
                  <a:srgbClr val="FF0000"/>
                </a:solidFill>
              </a:rPr>
              <a:t>with the spirit of its previous statements supports the right of students and scholars to intellectual freedom and to political dissent as citizens and </a:t>
            </a:r>
            <a:r>
              <a:rPr lang="en-US" b="1" dirty="0" smtClean="0">
                <a:solidFill>
                  <a:srgbClr val="FF0000"/>
                </a:solidFill>
              </a:rPr>
              <a:t>scholars</a:t>
            </a:r>
            <a:r>
              <a:rPr lang="en-US" dirty="0" smtClean="0">
                <a:solidFill>
                  <a:prstClr val="black"/>
                </a:solidFill>
              </a:rPr>
              <a:t>…</a:t>
            </a:r>
          </a:p>
          <a:p>
            <a:endParaRPr lang="en-US" dirty="0">
              <a:solidFill>
                <a:prstClr val="black"/>
              </a:solidFill>
            </a:endParaRPr>
          </a:p>
          <a:p>
            <a:r>
              <a:rPr lang="en-US" dirty="0" smtClean="0">
                <a:solidFill>
                  <a:prstClr val="black"/>
                </a:solidFill>
              </a:rPr>
              <a:t>It </a:t>
            </a:r>
            <a:r>
              <a:rPr lang="en-US" dirty="0">
                <a:solidFill>
                  <a:prstClr val="black"/>
                </a:solidFill>
              </a:rPr>
              <a:t>is resolved that the American Studies Association (ASA) endorses and will honor the call of Palestinian civil society for a boycott of Israeli academic institutions</a:t>
            </a:r>
            <a:r>
              <a:rPr lang="en-US" dirty="0" smtClean="0">
                <a:solidFill>
                  <a:prstClr val="black"/>
                </a:solidFill>
              </a:rPr>
              <a:t>.</a:t>
            </a:r>
            <a:endParaRPr lang="en-US" dirty="0">
              <a:solidFill>
                <a:prstClr val="black"/>
              </a:solidFill>
            </a:endParaRPr>
          </a:p>
        </p:txBody>
      </p:sp>
    </p:spTree>
    <p:extLst>
      <p:ext uri="{BB962C8B-B14F-4D97-AF65-F5344CB8AC3E}">
        <p14:creationId xmlns:p14="http://schemas.microsoft.com/office/powerpoint/2010/main" val="2471695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4415202" cy="3733801"/>
          </a:xfrm>
          <a:prstGeom prst="rect">
            <a:avLst/>
          </a:prstGeom>
        </p:spPr>
      </p:pic>
      <p:pic>
        <p:nvPicPr>
          <p:cNvPr id="3" name="Picture 2"/>
          <p:cNvPicPr>
            <a:picLocks noChangeAspect="1"/>
          </p:cNvPicPr>
          <p:nvPr/>
        </p:nvPicPr>
        <p:blipFill>
          <a:blip r:embed="rId3"/>
          <a:stretch>
            <a:fillRect/>
          </a:stretch>
        </p:blipFill>
        <p:spPr>
          <a:xfrm>
            <a:off x="2444264" y="3733801"/>
            <a:ext cx="6517330" cy="3094822"/>
          </a:xfrm>
          <a:prstGeom prst="rect">
            <a:avLst/>
          </a:prstGeom>
        </p:spPr>
      </p:pic>
    </p:spTree>
    <p:extLst>
      <p:ext uri="{BB962C8B-B14F-4D97-AF65-F5344CB8AC3E}">
        <p14:creationId xmlns:p14="http://schemas.microsoft.com/office/powerpoint/2010/main" val="2307408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3200400"/>
            <a:ext cx="7515225" cy="3181350"/>
          </a:xfrm>
          <a:prstGeom prst="rect">
            <a:avLst/>
          </a:prstGeom>
        </p:spPr>
      </p:pic>
      <p:pic>
        <p:nvPicPr>
          <p:cNvPr id="3" name="Picture 2"/>
          <p:cNvPicPr>
            <a:picLocks noChangeAspect="1"/>
          </p:cNvPicPr>
          <p:nvPr/>
        </p:nvPicPr>
        <p:blipFill>
          <a:blip r:embed="rId3"/>
          <a:stretch>
            <a:fillRect/>
          </a:stretch>
        </p:blipFill>
        <p:spPr>
          <a:xfrm>
            <a:off x="-1836" y="0"/>
            <a:ext cx="5867400" cy="752475"/>
          </a:xfrm>
          <a:prstGeom prst="rect">
            <a:avLst/>
          </a:prstGeom>
        </p:spPr>
      </p:pic>
      <p:pic>
        <p:nvPicPr>
          <p:cNvPr id="4" name="Picture 3"/>
          <p:cNvPicPr>
            <a:picLocks noChangeAspect="1"/>
          </p:cNvPicPr>
          <p:nvPr/>
        </p:nvPicPr>
        <p:blipFill>
          <a:blip r:embed="rId4"/>
          <a:stretch>
            <a:fillRect/>
          </a:stretch>
        </p:blipFill>
        <p:spPr>
          <a:xfrm>
            <a:off x="0" y="728662"/>
            <a:ext cx="5781675" cy="1400175"/>
          </a:xfrm>
          <a:prstGeom prst="rect">
            <a:avLst/>
          </a:prstGeom>
        </p:spPr>
      </p:pic>
    </p:spTree>
    <p:extLst>
      <p:ext uri="{BB962C8B-B14F-4D97-AF65-F5344CB8AC3E}">
        <p14:creationId xmlns:p14="http://schemas.microsoft.com/office/powerpoint/2010/main" val="3782585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00200" y="685800"/>
            <a:ext cx="6321401" cy="4800600"/>
          </a:xfrm>
          <a:prstGeom prst="rect">
            <a:avLst/>
          </a:prstGeom>
        </p:spPr>
      </p:pic>
    </p:spTree>
    <p:extLst>
      <p:ext uri="{BB962C8B-B14F-4D97-AF65-F5344CB8AC3E}">
        <p14:creationId xmlns:p14="http://schemas.microsoft.com/office/powerpoint/2010/main" val="3185251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00400" y="2551077"/>
            <a:ext cx="5305425" cy="4275709"/>
          </a:xfrm>
          <a:prstGeom prst="rect">
            <a:avLst/>
          </a:prstGeom>
        </p:spPr>
      </p:pic>
      <p:pic>
        <p:nvPicPr>
          <p:cNvPr id="4" name="Picture 3"/>
          <p:cNvPicPr>
            <a:picLocks noChangeAspect="1"/>
          </p:cNvPicPr>
          <p:nvPr/>
        </p:nvPicPr>
        <p:blipFill>
          <a:blip r:embed="rId3"/>
          <a:stretch>
            <a:fillRect/>
          </a:stretch>
        </p:blipFill>
        <p:spPr>
          <a:xfrm>
            <a:off x="381000" y="228600"/>
            <a:ext cx="4767565" cy="1828800"/>
          </a:xfrm>
          <a:prstGeom prst="rect">
            <a:avLst/>
          </a:prstGeom>
        </p:spPr>
      </p:pic>
    </p:spTree>
    <p:extLst>
      <p:ext uri="{BB962C8B-B14F-4D97-AF65-F5344CB8AC3E}">
        <p14:creationId xmlns:p14="http://schemas.microsoft.com/office/powerpoint/2010/main" val="7660650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16266</TotalTime>
  <Words>1795</Words>
  <Application>Microsoft Office PowerPoint</Application>
  <PresentationFormat>On-screen Show (4:3)</PresentationFormat>
  <Paragraphs>138</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dc:creator>
  <cp:lastModifiedBy>KC Johnson</cp:lastModifiedBy>
  <cp:revision>90</cp:revision>
  <dcterms:created xsi:type="dcterms:W3CDTF">2013-01-25T21:23:47Z</dcterms:created>
  <dcterms:modified xsi:type="dcterms:W3CDTF">2014-02-02T16:37:04Z</dcterms:modified>
</cp:coreProperties>
</file>